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2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0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96.xml" ContentType="application/vnd.openxmlformats-officedocument.presentationml.tags+xml"/>
  <Override PartName="/ppt/notesSlides/notesSlide3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35.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36.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3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38.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notesSlides/notesSlide39.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40.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notesSlides/notesSlide41.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notesSlides/notesSlide42.xml" ContentType="application/vnd.openxmlformats-officedocument.presentationml.notesSlide+xml"/>
  <Override PartName="/ppt/tags/tag21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1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47.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notesSlides/notesSlide58.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59.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60.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61.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notesSlides/notesSlide62.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notesSlides/notesSlide63.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13.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68.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notesSlides/notesSlide78.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notesSlides/notesSlide79.xml" ContentType="application/vnd.openxmlformats-officedocument.presentationml.notesSlide+xml"/>
  <Override PartName="/ppt/tags/tag402.xml" ContentType="application/vnd.openxmlformats-officedocument.presentationml.tags+xml"/>
  <Override PartName="/ppt/tags/tag403.xml" ContentType="application/vnd.openxmlformats-officedocument.presentationml.tags+xml"/>
  <Override PartName="/ppt/notesSlides/notesSlide80.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notesSlides/notesSlide81.xml" ContentType="application/vnd.openxmlformats-officedocument.presentationml.notesSlide+xml"/>
  <Override PartName="/ppt/tags/tag406.xml" ContentType="application/vnd.openxmlformats-officedocument.presentationml.tags+xml"/>
  <Override PartName="/ppt/tags/tag407.xml" ContentType="application/vnd.openxmlformats-officedocument.presentationml.tags+xml"/>
  <Override PartName="/ppt/notesSlides/notesSlide82.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notesSlides/notesSlide83.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notesSlides/notesSlide84.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notesSlides/notesSlide85.xml" ContentType="application/vnd.openxmlformats-officedocument.presentationml.notesSlide+xml"/>
  <Override PartName="/ppt/tags/tag414.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415.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90.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notesSlides/notesSlide97.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notesSlides/notesSlide98.xml" ContentType="application/vnd.openxmlformats-officedocument.presentationml.notesSlide+xml"/>
  <Override PartName="/ppt/tags/tag504.xml" ContentType="application/vnd.openxmlformats-officedocument.presentationml.tags+xml"/>
  <Override PartName="/ppt/tags/tag505.xml" ContentType="application/vnd.openxmlformats-officedocument.presentationml.tags+xml"/>
  <Override PartName="/ppt/notesSlides/notesSlide99.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notesSlides/notesSlide100.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notesSlides/notesSlide101.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notesSlides/notesSlide102.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notesSlides/notesSlide103.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notesSlides/notesSlide104.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notesSlides/notesSlide105.xml" ContentType="application/vnd.openxmlformats-officedocument.presentationml.notesSlide+xml"/>
  <Override PartName="/ppt/tags/tag518.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1"/>
  </p:notesMasterIdLst>
  <p:handoutMasterIdLst>
    <p:handoutMasterId r:id="rId112"/>
  </p:handoutMasterIdLst>
  <p:sldIdLst>
    <p:sldId id="1128" r:id="rId3"/>
    <p:sldId id="1133" r:id="rId4"/>
    <p:sldId id="257" r:id="rId5"/>
    <p:sldId id="705" r:id="rId6"/>
    <p:sldId id="706" r:id="rId7"/>
    <p:sldId id="835" r:id="rId8"/>
    <p:sldId id="707" r:id="rId9"/>
    <p:sldId id="1073" r:id="rId10"/>
    <p:sldId id="903" r:id="rId11"/>
    <p:sldId id="1075" r:id="rId12"/>
    <p:sldId id="1076" r:id="rId13"/>
    <p:sldId id="1077" r:id="rId14"/>
    <p:sldId id="1079" r:id="rId15"/>
    <p:sldId id="914" r:id="rId16"/>
    <p:sldId id="915" r:id="rId17"/>
    <p:sldId id="916" r:id="rId18"/>
    <p:sldId id="1081" r:id="rId19"/>
    <p:sldId id="917" r:id="rId20"/>
    <p:sldId id="1082" r:id="rId21"/>
    <p:sldId id="1083" r:id="rId22"/>
    <p:sldId id="1084" r:id="rId23"/>
    <p:sldId id="926" r:id="rId24"/>
    <p:sldId id="560" r:id="rId25"/>
    <p:sldId id="1134" r:id="rId26"/>
    <p:sldId id="930" r:id="rId27"/>
    <p:sldId id="931" r:id="rId28"/>
    <p:sldId id="932" r:id="rId29"/>
    <p:sldId id="935" r:id="rId30"/>
    <p:sldId id="936" r:id="rId31"/>
    <p:sldId id="938" r:id="rId32"/>
    <p:sldId id="1086" r:id="rId33"/>
    <p:sldId id="1088" r:id="rId34"/>
    <p:sldId id="1087" r:id="rId35"/>
    <p:sldId id="1085" r:id="rId36"/>
    <p:sldId id="947" r:id="rId37"/>
    <p:sldId id="948" r:id="rId38"/>
    <p:sldId id="1090" r:id="rId39"/>
    <p:sldId id="1089" r:id="rId40"/>
    <p:sldId id="1091" r:id="rId41"/>
    <p:sldId id="1092" r:id="rId42"/>
    <p:sldId id="1093" r:id="rId43"/>
    <p:sldId id="1094" r:id="rId44"/>
    <p:sldId id="958" r:id="rId45"/>
    <p:sldId id="959" r:id="rId46"/>
    <p:sldId id="1135" r:id="rId47"/>
    <p:sldId id="972" r:id="rId48"/>
    <p:sldId id="973" r:id="rId49"/>
    <p:sldId id="974" r:id="rId50"/>
    <p:sldId id="975" r:id="rId51"/>
    <p:sldId id="976" r:id="rId52"/>
    <p:sldId id="978" r:id="rId53"/>
    <p:sldId id="1098" r:id="rId54"/>
    <p:sldId id="977" r:id="rId55"/>
    <p:sldId id="1099" r:id="rId56"/>
    <p:sldId id="1100" r:id="rId57"/>
    <p:sldId id="1096" r:id="rId58"/>
    <p:sldId id="983" r:id="rId59"/>
    <p:sldId id="979" r:id="rId60"/>
    <p:sldId id="980" r:id="rId61"/>
    <p:sldId id="1101" r:id="rId62"/>
    <p:sldId id="1102" r:id="rId63"/>
    <p:sldId id="1103" r:id="rId64"/>
    <p:sldId id="1104" r:id="rId65"/>
    <p:sldId id="1105" r:id="rId66"/>
    <p:sldId id="1106" r:id="rId67"/>
    <p:sldId id="1136" r:id="rId68"/>
    <p:sldId id="1007" r:id="rId69"/>
    <p:sldId id="1008" r:id="rId70"/>
    <p:sldId id="1009" r:id="rId71"/>
    <p:sldId id="1010" r:id="rId72"/>
    <p:sldId id="1011" r:id="rId73"/>
    <p:sldId id="1012" r:id="rId74"/>
    <p:sldId id="1107" r:id="rId75"/>
    <p:sldId id="1108" r:id="rId76"/>
    <p:sldId id="1109" r:id="rId77"/>
    <p:sldId id="1110" r:id="rId78"/>
    <p:sldId id="1111" r:id="rId79"/>
    <p:sldId id="1017" r:id="rId80"/>
    <p:sldId id="1018" r:id="rId81"/>
    <p:sldId id="1112" r:id="rId82"/>
    <p:sldId id="1113" r:id="rId83"/>
    <p:sldId id="1114" r:id="rId84"/>
    <p:sldId id="1115" r:id="rId85"/>
    <p:sldId id="1116" r:id="rId86"/>
    <p:sldId id="1117" r:id="rId87"/>
    <p:sldId id="1032" r:id="rId88"/>
    <p:sldId id="1031" r:id="rId89"/>
    <p:sldId id="1137" r:id="rId90"/>
    <p:sldId id="1034" r:id="rId91"/>
    <p:sldId id="1035" r:id="rId92"/>
    <p:sldId id="1036" r:id="rId93"/>
    <p:sldId id="1037" r:id="rId94"/>
    <p:sldId id="1038" r:id="rId95"/>
    <p:sldId id="1039" r:id="rId96"/>
    <p:sldId id="1118" r:id="rId97"/>
    <p:sldId id="1119" r:id="rId98"/>
    <p:sldId id="1049" r:id="rId99"/>
    <p:sldId id="1050" r:id="rId100"/>
    <p:sldId id="1120" r:id="rId101"/>
    <p:sldId id="1121" r:id="rId102"/>
    <p:sldId id="1122" r:id="rId103"/>
    <p:sldId id="1123" r:id="rId104"/>
    <p:sldId id="1124" r:id="rId105"/>
    <p:sldId id="1126" r:id="rId106"/>
    <p:sldId id="1125" r:id="rId107"/>
    <p:sldId id="1061" r:id="rId108"/>
    <p:sldId id="1062" r:id="rId109"/>
    <p:sldId id="296" r:id="rId110"/>
  </p:sldIdLst>
  <p:sldSz cx="12192000" cy="6858000"/>
  <p:notesSz cx="6858000" cy="9144000"/>
  <p:custDataLst>
    <p:tags r:id="rId1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extLst>
      <p:ext uri="{19B8F6BF-5375-455C-9EA6-DF929625EA0E}">
        <p15:presenceInfo xmlns:p15="http://schemas.microsoft.com/office/powerpoint/2012/main" userId="18980950c30e92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44875"/>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67337" autoAdjust="0"/>
  </p:normalViewPr>
  <p:slideViewPr>
    <p:cSldViewPr showGuides="1">
      <p:cViewPr varScale="1">
        <p:scale>
          <a:sx n="76" d="100"/>
          <a:sy n="76" d="100"/>
        </p:scale>
        <p:origin x="2046" y="84"/>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gs" Target="tags/tag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2024/10/17</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5B64-49E3-BC3A-3026-C14EA21D0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875FED-9B7E-4A94-B46C-B4B34D05E9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5923B-1A04-0F32-D976-174B2237149B}"/>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0B94FB28-4D1A-F5DA-AFCD-EE0DA05D2FD8}"/>
              </a:ext>
            </a:extLst>
          </p:cNvPr>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075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6584-ACA5-E59F-CB77-3B8C80041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5CCBB3-E68A-7F05-03A2-D4030984080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F455CD9-75D8-7CD7-E7D1-99503E3B49C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设 </a:t>
            </a:r>
            <a:r>
              <a:rPr lang="en-US" altLang="zh-CN" dirty="0"/>
              <a:t>X </a:t>
            </a:r>
            <a:r>
              <a:rPr lang="zh-CN" altLang="en-US" dirty="0"/>
              <a:t>是输入空间，通常指的是学习任务中的输入（例如图像），而 </a:t>
            </a:r>
            <a:r>
              <a:rPr lang="en-US" altLang="zh-CN" dirty="0"/>
              <a:t>Y</a:t>
            </a:r>
            <a:r>
              <a:rPr lang="zh-CN" altLang="en-US" dirty="0"/>
              <a:t>是输出空间，代表输出的类别（例如图像的类别）。数据是独立同分布（</a:t>
            </a:r>
            <a:r>
              <a:rPr lang="en-US" altLang="zh-CN" dirty="0" err="1"/>
              <a:t>i.i.d.</a:t>
            </a:r>
            <a:r>
              <a:rPr lang="zh-CN" altLang="en-US" dirty="0"/>
              <a:t>）的样本，源域的有标签数据集 </a:t>
            </a:r>
            <a:r>
              <a:rPr lang="en-US" altLang="zh-CN" dirty="0"/>
              <a:t>S = \{(x_1^s, y_1^s), ..., (</a:t>
            </a:r>
            <a:r>
              <a:rPr lang="en-US" altLang="zh-CN" dirty="0" err="1"/>
              <a:t>x_n^s</a:t>
            </a:r>
            <a:r>
              <a:rPr lang="en-US" altLang="zh-CN" dirty="0"/>
              <a:t>, </a:t>
            </a:r>
            <a:r>
              <a:rPr lang="en-US" altLang="zh-CN" dirty="0" err="1"/>
              <a:t>y_n^s</a:t>
            </a:r>
            <a:r>
              <a:rPr lang="en-US" altLang="zh-CN" dirty="0"/>
              <a:t>)\}</a:t>
            </a:r>
            <a:r>
              <a:rPr lang="zh-CN" altLang="en-US" dirty="0"/>
              <a:t>，来自源域的联合分布 </a:t>
            </a:r>
            <a:r>
              <a:rPr lang="en-US" altLang="zh-CN" dirty="0" err="1"/>
              <a:t>p_s</a:t>
            </a:r>
            <a:r>
              <a:rPr lang="en-US" altLang="zh-CN" dirty="0"/>
              <a:t>^{</a:t>
            </a:r>
            <a:r>
              <a:rPr lang="en-US" altLang="zh-CN" dirty="0" err="1"/>
              <a:t>xy</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来自目标域的无标签数据集 </a:t>
            </a:r>
            <a:r>
              <a:rPr lang="en-US" altLang="zh-CN" dirty="0"/>
              <a:t>T = \{x_1^t, ..., </a:t>
            </a:r>
            <a:r>
              <a:rPr lang="en-US" altLang="zh-CN" dirty="0" err="1"/>
              <a:t>x_m^t</a:t>
            </a:r>
            <a:r>
              <a:rPr lang="en-US" altLang="zh-CN" dirty="0"/>
              <a:t>\}</a:t>
            </a:r>
            <a:r>
              <a:rPr lang="zh-CN" altLang="en-US" dirty="0"/>
              <a:t>，目标域的数据也是独立同分布的样本，但来自目标域的边缘分布 </a:t>
            </a:r>
            <a:r>
              <a:rPr lang="en-US" altLang="zh-CN" dirty="0" err="1"/>
              <a:t>p_t^x</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设 </a:t>
            </a:r>
            <a:r>
              <a:rPr lang="en-US" altLang="zh-CN" dirty="0" err="1"/>
              <a:t>x_s</a:t>
            </a:r>
            <a:r>
              <a:rPr lang="en-US" altLang="zh-CN" dirty="0"/>
              <a:t>​ </a:t>
            </a:r>
            <a:r>
              <a:rPr lang="zh-CN" altLang="en-US" dirty="0"/>
              <a:t>和 </a:t>
            </a:r>
            <a:r>
              <a:rPr lang="en-US" altLang="zh-CN" dirty="0" err="1"/>
              <a:t>x_t</a:t>
            </a:r>
            <a:r>
              <a:rPr lang="en-US" altLang="zh-CN" dirty="0"/>
              <a:t> </a:t>
            </a:r>
            <a:r>
              <a:rPr lang="zh-CN" altLang="en-US" dirty="0"/>
              <a:t>分别表示源域和目标域的输入，它们进入源域和目标域预测器中匹配的</a:t>
            </a:r>
            <a:r>
              <a:rPr lang="en-US" altLang="zh-CN" dirty="0"/>
              <a:t>DA</a:t>
            </a:r>
            <a:r>
              <a:rPr lang="zh-CN" altLang="en-US" dirty="0"/>
              <a:t>层。这里讨论的是</a:t>
            </a:r>
            <a:r>
              <a:rPr lang="zh-CN" altLang="en-US" b="1" dirty="0"/>
              <a:t>给定特征通道和空间位置</a:t>
            </a:r>
            <a:r>
              <a:rPr lang="zh-CN" altLang="en-US" dirty="0"/>
              <a:t>的情况下，源域和目标域的</a:t>
            </a:r>
            <a:r>
              <a:rPr lang="en-US" altLang="zh-CN" dirty="0"/>
              <a:t>DA</a:t>
            </a:r>
            <a:r>
              <a:rPr lang="zh-CN" altLang="en-US" dirty="0"/>
              <a:t>层如何处理输入数据。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l-GR" altLang="zh-CN" dirty="0"/>
              <a:t>μ</a:t>
            </a:r>
            <a:r>
              <a:rPr lang="en-US" altLang="zh-CN" dirty="0" err="1"/>
              <a:t>st</a:t>
            </a:r>
            <a:r>
              <a:rPr lang="en-US" altLang="zh-CN" dirty="0"/>
              <a:t>,</a:t>
            </a:r>
            <a:r>
              <a:rPr lang="el-GR" altLang="zh-CN" dirty="0"/>
              <a:t>α​ </a:t>
            </a:r>
            <a:r>
              <a:rPr lang="zh-CN" altLang="en-US" dirty="0"/>
              <a:t>和 </a:t>
            </a:r>
            <a:r>
              <a:rPr lang="en-US" altLang="zh-CN" dirty="0"/>
              <a:t>sigma^2_{</a:t>
            </a:r>
            <a:r>
              <a:rPr lang="en-US" altLang="zh-CN" dirty="0" err="1"/>
              <a:t>st</a:t>
            </a:r>
            <a:r>
              <a:rPr lang="en-US" altLang="zh-CN" dirty="0"/>
              <a:t>, \alpha}</a:t>
            </a:r>
            <a:r>
              <a:rPr lang="el-GR" altLang="zh-CN" dirty="0"/>
              <a:t> </a:t>
            </a:r>
            <a:r>
              <a:rPr lang="zh-CN" altLang="en-US" dirty="0"/>
              <a:t>是根据源域和目标域的混合分布 </a:t>
            </a:r>
            <a:r>
              <a:rPr lang="en-US" altLang="zh-CN" dirty="0"/>
              <a:t>q</a:t>
            </a:r>
            <a:r>
              <a:rPr lang="el-GR" altLang="zh-CN" dirty="0"/>
              <a:t>α</a:t>
            </a:r>
            <a:r>
              <a:rPr lang="en-US" altLang="zh-CN" dirty="0" err="1"/>
              <a:t>stq</a:t>
            </a:r>
            <a:r>
              <a:rPr lang="en-US" altLang="zh-CN" dirty="0"/>
              <a:t>_{\alpha}^{</a:t>
            </a:r>
            <a:r>
              <a:rPr lang="en-US" altLang="zh-CN" dirty="0" err="1"/>
              <a:t>st</a:t>
            </a:r>
            <a:r>
              <a:rPr lang="en-US" altLang="zh-CN" dirty="0"/>
              <a:t>}q</a:t>
            </a:r>
            <a:r>
              <a:rPr lang="el-GR" altLang="zh-CN" dirty="0"/>
              <a:t>α</a:t>
            </a:r>
            <a:r>
              <a:rPr lang="en-US" altLang="zh-CN" dirty="0" err="1"/>
              <a:t>st</a:t>
            </a:r>
            <a:r>
              <a:rPr lang="en-US" altLang="zh-CN" dirty="0"/>
              <a:t>​ </a:t>
            </a:r>
            <a:r>
              <a:rPr lang="zh-CN" altLang="en-US" dirty="0"/>
              <a:t>计算的均值和方差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a:t>
            </a:r>
            <a:r>
              <a:rPr lang="zh-CN" altLang="en-US" dirty="0"/>
              <a:t>层的核心思想是在源域和目标域之间引入一种跨域的特征对齐机制。通过混合源域和目标域的分布（通过权重参数 </a:t>
            </a:r>
            <a:r>
              <a:rPr lang="en-US" altLang="zh-CN" dirty="0"/>
              <a:t>α\alphaα </a:t>
            </a:r>
            <a:r>
              <a:rPr lang="zh-CN" altLang="en-US" dirty="0"/>
              <a:t>控制混合比例），每个域的</a:t>
            </a:r>
            <a:r>
              <a:rPr lang="en-US" altLang="zh-CN" dirty="0"/>
              <a:t>DA</a:t>
            </a:r>
            <a:r>
              <a:rPr lang="zh-CN" altLang="en-US" dirty="0"/>
              <a:t>层会输出归一化的特征。这种设计不仅使得源域和目标域的分布得以对齐，还让网络能够自动学习不同域之间的特征差异，进而提升在目标域上的分类性能。</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α=1 </a:t>
            </a:r>
            <a:r>
              <a:rPr lang="zh-CN" altLang="en-US" dirty="0"/>
              <a:t>时，</a:t>
            </a:r>
            <a:r>
              <a:rPr lang="en-US" altLang="zh-CN" dirty="0"/>
              <a:t>DA</a:t>
            </a:r>
            <a:r>
              <a:rPr lang="zh-CN" altLang="en-US" dirty="0"/>
              <a:t>层会像 </a:t>
            </a:r>
            <a:r>
              <a:rPr lang="en-US" altLang="zh-CN" b="1" dirty="0" err="1"/>
              <a:t>AdaBN</a:t>
            </a:r>
            <a:r>
              <a:rPr lang="zh-CN" altLang="en-US" dirty="0"/>
              <a:t> 一样，分别对源域和目标域进行独立的对齐。也就是说，源域和目标域的预测器有不同的功能，这相当于完全对齐源域和目标域的分布。</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α=0.5 </a:t>
            </a:r>
            <a:r>
              <a:rPr lang="zh-CN" altLang="en-US" dirty="0"/>
              <a:t>时，源域和目标域的对齐是耦合的，</a:t>
            </a:r>
            <a:r>
              <a:rPr lang="en-US" altLang="zh-CN" dirty="0"/>
              <a:t>DA</a:t>
            </a:r>
            <a:r>
              <a:rPr lang="zh-CN" altLang="en-US" dirty="0"/>
              <a:t>层会对两个域进行同等的处理，从而不再进行任何域对齐。</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而是通过训练过程自动学习到的。这意味着网络可以自己决定在每个</a:t>
            </a:r>
            <a:r>
              <a:rPr lang="en-US" altLang="zh-CN" dirty="0"/>
              <a:t>DA</a:t>
            </a:r>
            <a:r>
              <a:rPr lang="zh-CN" altLang="en-US" dirty="0"/>
              <a:t>层应该执行多强的域对齐操作。具体来说，网络在每一层都可以基于学习到的特征自适应地调整对齐的强度。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因为不同网络层次上的特征表达可能对域对齐的需求不同。网络通过学习 </a:t>
            </a:r>
            <a:r>
              <a:rPr lang="en-US" altLang="zh-CN" dirty="0"/>
              <a:t>α\alphaα </a:t>
            </a:r>
            <a:r>
              <a:rPr lang="zh-CN" altLang="en-US" dirty="0"/>
              <a:t>的值来控制这些层次的对齐程度，优化源域和目标域之间的特征一致性。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在实现中，每对 </a:t>
            </a:r>
            <a:r>
              <a:rPr lang="en-US" altLang="zh-CN" dirty="0"/>
              <a:t>DA </a:t>
            </a:r>
            <a:r>
              <a:rPr lang="zh-CN" altLang="en-US" dirty="0"/>
              <a:t>层被视为一个网络层，它会同时计算公式（</a:t>
            </a:r>
            <a:r>
              <a:rPr lang="en-US" altLang="zh-CN" dirty="0"/>
              <a:t>1</a:t>
            </a:r>
            <a:r>
              <a:rPr lang="zh-CN" altLang="en-US" dirty="0"/>
              <a:t>）中的两个归一化函数，并学习 </a:t>
            </a:r>
            <a:r>
              <a:rPr lang="en-US" altLang="zh-CN" dirty="0"/>
              <a:t>α\alphaα </a:t>
            </a:r>
            <a:r>
              <a:rPr lang="zh-CN" altLang="en-US" dirty="0"/>
              <a:t>参数。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BC278E4-1628-235F-EC1A-012DE6D0E39E}"/>
              </a:ext>
            </a:extLst>
          </p:cNvPr>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17105835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93F3-6FD1-8CA7-D33B-9D0D2D5126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93F447-4F78-870E-0FEF-41C702D2819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B382C19-6804-F082-0E96-1243722108EF}"/>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CEC29E4-956C-3837-C88F-D7B275C7B5F7}"/>
              </a:ext>
            </a:extLst>
          </p:cNvPr>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9138015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E4A2E-7B53-30DB-05FC-778A025069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07A8F-56B5-968A-0CE5-2D207608EB0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0CF6996-D975-E470-BF6D-8C79CC78EC5B}"/>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17633C5-A3FE-2629-5F59-6CA76BB87041}"/>
              </a:ext>
            </a:extLst>
          </p:cNvPr>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extLst>
      <p:ext uri="{BB962C8B-B14F-4D97-AF65-F5344CB8AC3E}">
        <p14:creationId xmlns:p14="http://schemas.microsoft.com/office/powerpoint/2010/main" val="5309652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55A0-0E18-9FA5-F152-768C6BC1ED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4EB821-75D2-6FCA-465E-F9013E984C6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62474F3-B706-3D4F-63B2-C5C3C4D85C8F}"/>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A8C76F7-1A1D-8761-1240-6610578300A9}"/>
              </a:ext>
            </a:extLst>
          </p:cNvPr>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extLst>
      <p:ext uri="{BB962C8B-B14F-4D97-AF65-F5344CB8AC3E}">
        <p14:creationId xmlns:p14="http://schemas.microsoft.com/office/powerpoint/2010/main" val="25170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5F58C-CD48-2742-4EDF-82B62658FF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CA4256-42AE-0180-9808-B772EF91B62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B998716-8370-490B-AF89-32C1AAC43463}"/>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349E452-4A3E-C4BA-DC8C-03DCD418FBA7}"/>
              </a:ext>
            </a:extLst>
          </p:cNvPr>
          <p:cNvSpPr>
            <a:spLocks noGrp="1"/>
          </p:cNvSpPr>
          <p:nvPr>
            <p:ph type="sldNum" sz="quarter" idx="10"/>
          </p:nvPr>
        </p:nvSpPr>
        <p:spPr/>
        <p:txBody>
          <a:bodyPr/>
          <a:lstStyle/>
          <a:p>
            <a:fld id="{677A2CBA-E486-4DC8-8696-C7854B0A28FD}" type="slidenum">
              <a:rPr lang="zh-CN" altLang="en-US" smtClean="0"/>
              <a:t>103</a:t>
            </a:fld>
            <a:endParaRPr lang="zh-CN" altLang="en-US"/>
          </a:p>
        </p:txBody>
      </p:sp>
    </p:spTree>
    <p:extLst>
      <p:ext uri="{BB962C8B-B14F-4D97-AF65-F5344CB8AC3E}">
        <p14:creationId xmlns:p14="http://schemas.microsoft.com/office/powerpoint/2010/main" val="15446861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AEAA1-DA53-3D78-D7A1-54E2CDA028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ED94D0-76A5-222F-A38D-0CBC3085939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F484BCC-4948-EA44-571A-BD6887447FB5}"/>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2FCD483-303B-419D-CE66-2ABC007E08F7}"/>
              </a:ext>
            </a:extLst>
          </p:cNvPr>
          <p:cNvSpPr>
            <a:spLocks noGrp="1"/>
          </p:cNvSpPr>
          <p:nvPr>
            <p:ph type="sldNum" sz="quarter" idx="10"/>
          </p:nvPr>
        </p:nvSpPr>
        <p:spPr/>
        <p:txBody>
          <a:bodyPr/>
          <a:lstStyle/>
          <a:p>
            <a:fld id="{677A2CBA-E486-4DC8-8696-C7854B0A28FD}" type="slidenum">
              <a:rPr lang="zh-CN" altLang="en-US" smtClean="0"/>
              <a:t>104</a:t>
            </a:fld>
            <a:endParaRPr lang="zh-CN" altLang="en-US"/>
          </a:p>
        </p:txBody>
      </p:sp>
    </p:spTree>
    <p:extLst>
      <p:ext uri="{BB962C8B-B14F-4D97-AF65-F5344CB8AC3E}">
        <p14:creationId xmlns:p14="http://schemas.microsoft.com/office/powerpoint/2010/main" val="34396854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9DD5-B97D-B407-CDF0-2C46314A9B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6A6CEB-B6DF-2E81-9F00-7584BEB4E48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6E74972-5E3D-2579-D851-C56B49C48B5B}"/>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086334E-3A30-7211-2F16-F6960C0A53AA}"/>
              </a:ext>
            </a:extLst>
          </p:cNvPr>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extLst>
      <p:ext uri="{BB962C8B-B14F-4D97-AF65-F5344CB8AC3E}">
        <p14:creationId xmlns:p14="http://schemas.microsoft.com/office/powerpoint/2010/main" val="929199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BFBC-CBCD-6FBE-05ED-A356DEDA1D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26A30-E300-14A9-C1CD-E5E9C5A5077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C773BFA-D063-5730-C9A1-56739065F33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在训练阶段，我们需要估计参数 </a:t>
            </a:r>
            <a:r>
              <a:rPr lang="en-US" altLang="zh-CN" dirty="0"/>
              <a:t>θ</a:t>
            </a:r>
            <a:r>
              <a:rPr lang="zh-CN" altLang="en-US" dirty="0"/>
              <a:t>，它代表了神经网络的权重。这些权重是共享的，并由源域和目标域的预测器共同使用。这里，目标是估计出最优的 </a:t>
            </a:r>
            <a:r>
              <a:rPr lang="en-US" altLang="zh-CN" dirty="0"/>
              <a:t>θ</a:t>
            </a:r>
            <a:r>
              <a:rPr lang="zh-CN" altLang="en-US" dirty="0"/>
              <a:t>，使得模型可以有效地对目标域的数据进行分类。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由于目标域数据是</a:t>
            </a:r>
            <a:r>
              <a:rPr lang="zh-CN" altLang="en-US" b="1" dirty="0"/>
              <a:t>无标签的</a:t>
            </a:r>
            <a:r>
              <a:rPr lang="zh-CN" altLang="en-US" dirty="0"/>
              <a:t>，不能直接用于最大化数据似然函数，因此，作者提出通过目标域数据构造参数 </a:t>
            </a:r>
            <a:r>
              <a:rPr lang="en-US" altLang="zh-CN" dirty="0"/>
              <a:t>θ</a:t>
            </a:r>
            <a:r>
              <a:rPr lang="zh-CN" altLang="en-US" dirty="0"/>
              <a:t>的</a:t>
            </a:r>
            <a:r>
              <a:rPr lang="zh-CN" altLang="en-US" b="1" dirty="0"/>
              <a:t>先验分布。</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2</a:t>
            </a:r>
            <a:r>
              <a:rPr lang="zh-CN" altLang="en-US" dirty="0"/>
              <a:t>）中定义了后验分布 </a:t>
            </a:r>
            <a:r>
              <a:rPr lang="el-GR" altLang="zh-CN" dirty="0"/>
              <a:t>π(θ∣</a:t>
            </a:r>
            <a:r>
              <a:rPr lang="en-US" altLang="zh-CN" dirty="0"/>
              <a:t>S,T)</a:t>
            </a:r>
            <a:r>
              <a:rPr lang="zh-CN" altLang="en-US" dirty="0"/>
              <a:t>，这个分布是基于源域数据集 </a:t>
            </a:r>
            <a:r>
              <a:rPr lang="en-US" altLang="zh-CN" dirty="0"/>
              <a:t>S </a:t>
            </a:r>
            <a:r>
              <a:rPr lang="zh-CN" altLang="en-US" dirty="0"/>
              <a:t>和目标域数据集 </a:t>
            </a:r>
            <a:r>
              <a:rPr lang="en-US" altLang="zh-CN" dirty="0"/>
              <a:t>T </a:t>
            </a:r>
            <a:r>
              <a:rPr lang="zh-CN" altLang="en-US" dirty="0"/>
              <a:t>计算的。公式右边第一部分源域数据集上的</a:t>
            </a:r>
            <a:r>
              <a:rPr lang="zh-CN" altLang="en-US" b="1" dirty="0"/>
              <a:t>似然函数</a:t>
            </a:r>
            <a:r>
              <a:rPr lang="zh-CN" altLang="en-US" dirty="0"/>
              <a:t>，表示在给定网络参数 </a:t>
            </a:r>
            <a:r>
              <a:rPr lang="en-US" altLang="zh-CN" dirty="0"/>
              <a:t>θ </a:t>
            </a:r>
            <a:r>
              <a:rPr lang="zh-CN" altLang="en-US" dirty="0"/>
              <a:t>时，源域数据如何匹配预测。第二部分基于目标域和源域输入数据的</a:t>
            </a:r>
            <a:r>
              <a:rPr lang="zh-CN" altLang="en-US" b="1" dirty="0"/>
              <a:t>先验分布</a:t>
            </a:r>
            <a:r>
              <a:rPr lang="zh-CN" altLang="en-US" dirty="0"/>
              <a:t>，用作正则项。这一项通过目标域数据约束网络参数，使得模型不仅能在源域上表现良好，也能在目标域上具备适应性。公式（</a:t>
            </a:r>
            <a:r>
              <a:rPr lang="en-US" altLang="zh-CN" dirty="0"/>
              <a:t>2</a:t>
            </a:r>
            <a:r>
              <a:rPr lang="zh-CN" altLang="en-US" dirty="0"/>
              <a:t>）展示了后验分布的构建过程：最大化后验分布（</a:t>
            </a:r>
            <a:r>
              <a:rPr lang="en-US" altLang="zh-CN" dirty="0"/>
              <a:t>MAP</a:t>
            </a:r>
            <a:r>
              <a:rPr lang="zh-CN" altLang="en-US" dirty="0"/>
              <a:t>，最大后验估计）将结合源域的似然和目标域的先验，以实现最优的域适应效果。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3</a:t>
            </a:r>
            <a:r>
              <a:rPr lang="zh-CN" altLang="en-US" dirty="0"/>
              <a:t>）描述了最大后验估计的目标。通过求解 </a:t>
            </a:r>
            <a:r>
              <a:rPr lang="el-GR" altLang="zh-CN" dirty="0"/>
              <a:t>θ</a:t>
            </a:r>
            <a:r>
              <a:rPr lang="zh-CN" altLang="en-US" dirty="0"/>
              <a:t>使得后验分布 </a:t>
            </a:r>
            <a:r>
              <a:rPr lang="el-GR" altLang="zh-CN" dirty="0"/>
              <a:t>π(θ∣</a:t>
            </a:r>
            <a:r>
              <a:rPr lang="en-US" altLang="zh-CN" dirty="0"/>
              <a:t>S,T</a:t>
            </a:r>
            <a:r>
              <a:rPr lang="zh-CN" altLang="en-US" dirty="0"/>
              <a:t>）最大化，即可以找到在源域和目标域上都表现良好的最优网络参数 </a:t>
            </a:r>
            <a:r>
              <a:rPr lang="el-GR" altLang="zh-CN" dirty="0"/>
              <a:t>θ^</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进一步解释了似然函数的分解，其中</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el-GR" altLang="zh-CN" dirty="0"/>
              <a:t>θ</a:t>
            </a:r>
            <a:r>
              <a:rPr lang="zh-CN" altLang="en-US" sz="1600" kern="1200" dirty="0">
                <a:solidFill>
                  <a:schemeClr val="tx1"/>
                </a:solidFill>
                <a:effectLst/>
                <a:latin typeface="微软雅黑" panose="020B0503020204020204" charset="-122"/>
                <a:ea typeface="微软雅黑" panose="020B0503020204020204" charset="-122"/>
                <a:cs typeface="+mn-cs"/>
              </a:rPr>
              <a:t> 是给定源域样本</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的条件概率，代表源域预测器在给定样本时预测其标签的概率。</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由于源域和目标域的</a:t>
            </a:r>
            <a:r>
              <a:rPr lang="en-US" altLang="zh-CN" dirty="0"/>
              <a:t>DA</a:t>
            </a:r>
            <a:r>
              <a:rPr lang="zh-CN" altLang="en-US" dirty="0"/>
              <a:t>层中存在跨域统计量（通过混合系数 </a:t>
            </a:r>
            <a:r>
              <a:rPr lang="en-US" altLang="zh-CN" dirty="0"/>
              <a:t>α\alphaα </a:t>
            </a:r>
            <a:r>
              <a:rPr lang="zh-CN" altLang="en-US" dirty="0"/>
              <a:t>控制源域和目标域的混合），两者都影响着源域和目标域的分布。因此，似然函数和先验分布实际上依赖于两者的混合分布，从而在源域和目标域之间建立联系。在训练过程中，目标是通过最大化后验分布来找到最优的网络参数 </a:t>
            </a:r>
            <a:r>
              <a:rPr lang="en-US" altLang="zh-CN" dirty="0"/>
              <a:t>θ\</a:t>
            </a:r>
            <a:r>
              <a:rPr lang="en-US" altLang="zh-CN" dirty="0" err="1"/>
              <a:t>thetaθ</a:t>
            </a:r>
            <a:r>
              <a:rPr lang="zh-CN" altLang="en-US" dirty="0"/>
              <a:t>。后验分布由源域数据的似然函数和目标域数据构造的先验分布共同决定。源域的数据为模型提供了监督信号，而目标域的数据则通过正则化方式约束网络的学习方向，从而使得模型可以在目标域上实现良好的泛化能力。</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F95293E-06E9-D101-1B46-911EBDD0383D}"/>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35552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E621-7A6F-88AD-AD4B-FDA9615605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5AC125-DBC5-7F3D-5BCE-1498B256A26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F053207-363C-8AE7-5758-A587E14A272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作者选择根据目标域的数据分布来构建参数 </a:t>
            </a:r>
            <a:r>
              <a:rPr lang="en-US" altLang="zh-CN" dirty="0"/>
              <a:t>θ</a:t>
            </a:r>
            <a:r>
              <a:rPr lang="zh-CN" altLang="en-US" dirty="0"/>
              <a:t>的先验分布。这个选择是基于一种理论上的可能性：即使没有标签，目标域数据中也可能包含有用的信息，尤其当类别间的重叠较小时，我们可以从无标签的数据中提取更多的信息。因此，合理的做法是</a:t>
            </a:r>
            <a:r>
              <a:rPr lang="zh-CN" altLang="en-US" b="1" dirty="0"/>
              <a:t>先验地</a:t>
            </a:r>
            <a:r>
              <a:rPr lang="zh-CN" altLang="en-US" dirty="0"/>
              <a:t>对预测器进行一定的偏置（</a:t>
            </a:r>
            <a:r>
              <a:rPr lang="en-US" altLang="zh-CN" dirty="0"/>
              <a:t>bias</a:t>
            </a:r>
            <a:r>
              <a:rPr lang="zh-CN" altLang="en-US" dirty="0"/>
              <a:t>），这种偏置取决于应用该预测器时观察到的目标样本的标签不确定性（</a:t>
            </a:r>
            <a:r>
              <a:rPr lang="en-US" altLang="zh-CN" dirty="0"/>
              <a:t>label uncertainty</a:t>
            </a:r>
            <a:r>
              <a:rPr lang="zh-CN" altLang="en-US" dirty="0"/>
              <a:t>）程度。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标签的不确定性可以通过经验熵（</a:t>
            </a:r>
            <a:r>
              <a:rPr lang="en-US" altLang="zh-CN" dirty="0"/>
              <a:t>empirical entropy</a:t>
            </a:r>
            <a:r>
              <a:rPr lang="zh-CN" altLang="en-US" dirty="0"/>
              <a:t>）来度量。经验熵反映了在给定假设 </a:t>
            </a:r>
            <a:r>
              <a:rPr lang="en-US" altLang="zh-CN" dirty="0"/>
              <a:t>θ</a:t>
            </a:r>
            <a:r>
              <a:rPr lang="zh-CN" altLang="en-US" dirty="0"/>
              <a:t>下，</a:t>
            </a:r>
            <a:r>
              <a:rPr lang="zh-CN" altLang="en-US" b="1" dirty="0"/>
              <a:t>目标样本的标签的不确定性</a:t>
            </a:r>
            <a:r>
              <a:rPr lang="zh-CN" altLang="en-US" dirty="0"/>
              <a:t>。这种不确定性可以通过以下公式（</a:t>
            </a:r>
            <a:r>
              <a:rPr lang="en-US" altLang="zh-CN" dirty="0"/>
              <a:t>5</a:t>
            </a:r>
            <a:r>
              <a:rPr lang="zh-CN" altLang="en-US" dirty="0"/>
              <a:t>）来表示：其中</a:t>
            </a:r>
            <a:r>
              <a:rPr lang="en-US" altLang="zh-CN" dirty="0"/>
              <a:t>h</a:t>
            </a:r>
            <a:r>
              <a:rPr lang="zh-CN" altLang="en-US" dirty="0"/>
              <a:t>是条件在</a:t>
            </a:r>
            <a:r>
              <a:rPr lang="en-US" altLang="zh-CN" dirty="0" err="1"/>
              <a:t>xS</a:t>
            </a:r>
            <a:r>
              <a:rPr lang="en-US" altLang="zh-CN" dirty="0"/>
              <a:t>​ </a:t>
            </a:r>
            <a:r>
              <a:rPr lang="zh-CN" altLang="en-US" dirty="0"/>
              <a:t>和 </a:t>
            </a:r>
            <a:r>
              <a:rPr lang="en-US" altLang="zh-CN" dirty="0"/>
              <a:t>T </a:t>
            </a:r>
            <a:r>
              <a:rPr lang="zh-CN" altLang="en-US" dirty="0"/>
              <a:t>上的经验熵。</a:t>
            </a:r>
            <a:r>
              <a:rPr lang="en-US" altLang="zh-CN" dirty="0"/>
              <a:t>f</a:t>
            </a:r>
            <a:r>
              <a:rPr lang="zh-CN" altLang="en-US" dirty="0"/>
              <a:t>代表目标域预测器 给出所有目标样本点标签为 </a:t>
            </a:r>
            <a:r>
              <a:rPr lang="en-US" altLang="zh-CN" dirty="0"/>
              <a:t>y </a:t>
            </a:r>
            <a:r>
              <a:rPr lang="zh-CN" altLang="en-US" dirty="0"/>
              <a:t>的概率。双重求和项遍历了所有目标样本和所有可能的标签，计算这些标签的预测概率及其对应的熵。</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经验熵，衡量了在给定假设 </a:t>
            </a:r>
            <a:r>
              <a:rPr lang="en-US" altLang="zh-CN" dirty="0"/>
              <a:t>θ</a:t>
            </a:r>
            <a:r>
              <a:rPr lang="zh-CN" altLang="en-US" dirty="0"/>
              <a:t>时，目标域数据中的标签分布有多不确定。不确定性越高，熵值越大。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为了构建先验分布，采用最大化熵的方式，并施加约束条件，即标签不确定性，</a:t>
            </a:r>
            <a:r>
              <a:rPr lang="en-US" altLang="zh-CN" dirty="0"/>
              <a:t>h</a:t>
            </a:r>
            <a:r>
              <a:rPr lang="zh-CN" altLang="en-US" dirty="0"/>
              <a:t>应满足最后一个公式。常数 </a:t>
            </a:r>
            <a:r>
              <a:rPr lang="el-GR" altLang="zh-CN" dirty="0"/>
              <a:t>ϵ&gt;0\</a:t>
            </a:r>
            <a:r>
              <a:rPr lang="en-US" altLang="zh-CN" dirty="0"/>
              <a:t>epsilon &gt; 0</a:t>
            </a:r>
            <a:r>
              <a:rPr lang="zh-CN" altLang="en-US" dirty="0"/>
              <a:t>控制不确定性的大小，限制模型的熵不能过大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为了解决这个优化问题，使用了拉格朗日乘数法来最大化熵并满足上述约束。最终解得先验分布为公式</a:t>
            </a:r>
            <a:r>
              <a:rPr lang="en-US" altLang="zh-CN" dirty="0"/>
              <a:t>6</a:t>
            </a:r>
            <a:r>
              <a:rPr lang="zh-CN" altLang="en-US" dirty="0"/>
              <a:t>，</a:t>
            </a:r>
            <a:r>
              <a:rPr lang="en-US" altLang="zh-CN" dirty="0"/>
              <a:t>λ </a:t>
            </a:r>
            <a:r>
              <a:rPr lang="zh-CN" altLang="en-US" dirty="0"/>
              <a:t>是对应于约束条件 </a:t>
            </a:r>
            <a:r>
              <a:rPr lang="en-US" altLang="zh-CN" dirty="0"/>
              <a:t>ϵ\epsilonϵ </a:t>
            </a:r>
            <a:r>
              <a:rPr lang="zh-CN" altLang="en-US" dirty="0"/>
              <a:t>的拉格朗日乘数。公式展示了与标签不确定性 </a:t>
            </a:r>
            <a:r>
              <a:rPr lang="en-US" altLang="zh-CN" dirty="0"/>
              <a:t>h</a:t>
            </a:r>
            <a:r>
              <a:rPr lang="zh-CN" altLang="en-US" dirty="0"/>
              <a:t>之间的关系，模型倾向于选择那些具有较低标签不确定性（较小熵值）的参数 </a:t>
            </a:r>
            <a:r>
              <a:rPr lang="el-GR" altLang="zh-CN" dirty="0"/>
              <a:t>θ</a:t>
            </a:r>
            <a:r>
              <a:rPr lang="zh-CN" altLang="el-GR"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这种先验分布的引入使得我们能够在无监督的环境中从目标域数据中挖掘出更多的信息，从而提升模型在目标域上的适应能力。</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A70F50F-E745-DFFF-A729-7E7679CB44B2}"/>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685676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2499-9B1B-DC78-A3D6-CAB15BB746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343597-A72D-727A-2DAD-3352E24DCC3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5151982-A685-BD4E-5053-4BB6BB2F9DF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推理部分：</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最优参数 </a:t>
            </a:r>
            <a:r>
              <a:rPr lang="en-US" altLang="zh-CN" b="1" dirty="0"/>
              <a:t>θ^\hat{\theta}θ^ </a:t>
            </a:r>
            <a:r>
              <a:rPr lang="zh-CN" altLang="en-US" b="1" dirty="0"/>
              <a:t>的估计</a:t>
            </a:r>
            <a:r>
              <a:rPr lang="zh-CN" altLang="en-US" dirty="0"/>
              <a:t>：在训练阶段，我们通过最大化后验分布（公式（</a:t>
            </a:r>
            <a:r>
              <a:rPr lang="en-US" altLang="zh-CN" dirty="0"/>
              <a:t>3</a:t>
            </a:r>
            <a:r>
              <a:rPr lang="zh-CN" altLang="en-US" dirty="0"/>
              <a:t>））估计出最优的网络参数 </a:t>
            </a:r>
            <a:r>
              <a:rPr lang="en-US" altLang="zh-CN" dirty="0"/>
              <a:t>θ^</a:t>
            </a:r>
            <a:r>
              <a:rPr lang="zh-CN" altLang="en-US" dirty="0"/>
              <a:t>。这个参数是通过结合源域数据的监督信息和目标域数据的先验分布构建出来的，并且 </a:t>
            </a:r>
            <a:r>
              <a:rPr lang="en-US" altLang="zh-CN" dirty="0"/>
              <a:t>θ^</a:t>
            </a:r>
            <a:r>
              <a:rPr lang="zh-CN" altLang="en-US" dirty="0"/>
              <a:t>在源域和目标域上均表现良好。</a:t>
            </a:r>
            <a:r>
              <a:rPr lang="zh-CN" altLang="en-US" b="1" dirty="0"/>
              <a:t>去除目标预测器对 </a:t>
            </a:r>
            <a:r>
              <a:rPr lang="en-US" altLang="zh-CN" b="1" dirty="0"/>
              <a:t>TTT </a:t>
            </a:r>
            <a:r>
              <a:rPr lang="zh-CN" altLang="en-US" b="1" dirty="0"/>
              <a:t>和 </a:t>
            </a:r>
            <a:r>
              <a:rPr lang="en-US" altLang="zh-CN" b="1" dirty="0" err="1"/>
              <a:t>xSx_SxS</a:t>
            </a:r>
            <a:r>
              <a:rPr lang="en-US" altLang="zh-CN" b="1" dirty="0"/>
              <a:t>​ </a:t>
            </a:r>
            <a:r>
              <a:rPr lang="zh-CN" altLang="en-US" b="1" dirty="0"/>
              <a:t>的依赖</a:t>
            </a:r>
            <a:r>
              <a:rPr lang="zh-CN" altLang="en-US" dirty="0"/>
              <a:t>：训练结束后，目标域的预测器不再依赖于目标域无标签数据和源域输入</a:t>
            </a:r>
            <a:r>
              <a:rPr lang="en-US" altLang="zh-CN" dirty="0"/>
              <a:t>​</a:t>
            </a:r>
            <a:r>
              <a:rPr lang="zh-CN" altLang="en-US" dirty="0"/>
              <a:t>。在训练阶段，目标域数据 被用来通过经验熵构建先验分布，并影响</a:t>
            </a:r>
            <a:r>
              <a:rPr lang="en-US" altLang="zh-CN" dirty="0"/>
              <a:t>DA</a:t>
            </a:r>
            <a:r>
              <a:rPr lang="zh-CN" altLang="en-US" dirty="0"/>
              <a:t>层的学习。但在推理阶段，</a:t>
            </a:r>
            <a:r>
              <a:rPr lang="en-US" altLang="zh-CN" dirty="0"/>
              <a:t>θ^ </a:t>
            </a:r>
            <a:r>
              <a:rPr lang="zh-CN" altLang="en-US" dirty="0"/>
              <a:t>已经确定，目标域和源域之间的特征对齐已经完成，目标预测器可以独立运行，不再需要依赖训练时的统计信息。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 </a:t>
            </a:r>
            <a:r>
              <a:rPr lang="en-US" altLang="zh-CN" b="1" dirty="0"/>
              <a:t>DA </a:t>
            </a:r>
            <a:r>
              <a:rPr lang="zh-CN" altLang="en-US" b="1" dirty="0"/>
              <a:t>层的输入分布</a:t>
            </a:r>
            <a:r>
              <a:rPr lang="zh-CN" altLang="en-US" dirty="0"/>
              <a:t>：一旦最优参数 </a:t>
            </a:r>
            <a:r>
              <a:rPr lang="en-US" altLang="zh-CN" dirty="0"/>
              <a:t>θ^</a:t>
            </a:r>
            <a:r>
              <a:rPr lang="zh-CN" altLang="en-US" dirty="0"/>
              <a:t>被确定，</a:t>
            </a:r>
            <a:r>
              <a:rPr lang="en-US" altLang="zh-CN" dirty="0"/>
              <a:t>DA</a:t>
            </a:r>
            <a:r>
              <a:rPr lang="zh-CN" altLang="en-US" dirty="0"/>
              <a:t>层的输入分布也随之固定。</a:t>
            </a:r>
            <a:r>
              <a:rPr lang="zh-CN" altLang="en-US" b="1" dirty="0"/>
              <a:t>统计量的计算和存储</a:t>
            </a:r>
            <a:r>
              <a:rPr lang="zh-CN" altLang="en-US" dirty="0"/>
              <a:t>：在推理阶段，</a:t>
            </a:r>
            <a:r>
              <a:rPr lang="en-US" altLang="zh-CN" dirty="0"/>
              <a:t>DA</a:t>
            </a:r>
            <a:r>
              <a:rPr lang="zh-CN" altLang="en-US" dirty="0"/>
              <a:t>层所需的统计量可以预先计算并存储起来。这些统计量（如均值和方差）是在训练过程中从源域和目标域的混合数据中计算得出的，代表了源域和目标域特征的对齐结果。在推理时，由于不再需要动态计算这些统计量，我们可以像标准的</a:t>
            </a:r>
            <a:r>
              <a:rPr lang="en-US" altLang="zh-CN" dirty="0"/>
              <a:t>BN</a:t>
            </a:r>
            <a:r>
              <a:rPr lang="zh-CN" altLang="en-US" dirty="0"/>
              <a:t>那样，将这些固定的统计量直接用于对新输入数据的归一化处理。这种方式大大提高了推理阶段的效率。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整体流程概述</a:t>
            </a:r>
            <a:r>
              <a:rPr lang="zh-CN" altLang="en-US" dirty="0"/>
              <a:t>：在训练阶段，模型通过源域的有标签数据和目标域的无标签数据进行联合训练，并学习到最优参数 </a:t>
            </a:r>
            <a:r>
              <a:rPr lang="en-US" altLang="zh-CN" dirty="0"/>
              <a:t>θ^</a:t>
            </a:r>
            <a:r>
              <a:rPr lang="zh-CN" altLang="en-US" dirty="0"/>
              <a:t>和</a:t>
            </a:r>
            <a:r>
              <a:rPr lang="en-US" altLang="zh-CN" dirty="0"/>
              <a:t>DA</a:t>
            </a:r>
            <a:r>
              <a:rPr lang="zh-CN" altLang="en-US" dirty="0"/>
              <a:t>层的混合对齐统计量。在推理阶段，模型只需要使用固定的统计量进行归一化处理，无需动态计算，大大提高了推理效率。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在训练过程中，每个批次都包含固定数量的源域样本和目标域样本。</a:t>
            </a:r>
            <a:r>
              <a:rPr lang="en-US" altLang="zh-CN" dirty="0"/>
              <a:t>DA </a:t>
            </a:r>
            <a:r>
              <a:rPr lang="zh-CN" altLang="en-US" dirty="0"/>
              <a:t>层能够区分这两种样本，并分别计算对应的归一化统计量。混合参数 </a:t>
            </a:r>
            <a:r>
              <a:rPr lang="en-US" altLang="zh-CN" dirty="0"/>
              <a:t>α\alphaα </a:t>
            </a:r>
            <a:r>
              <a:rPr lang="zh-CN" altLang="en-US" dirty="0"/>
              <a:t>的取值范围被限制在 </a:t>
            </a:r>
            <a:r>
              <a:rPr lang="en-US" altLang="zh-CN" dirty="0"/>
              <a:t>[0.5, 1]</a:t>
            </a:r>
            <a:r>
              <a:rPr lang="zh-CN" altLang="en-US" dirty="0"/>
              <a:t>，作者通过在每次前向传播（</a:t>
            </a:r>
            <a:r>
              <a:rPr lang="en-US" altLang="zh-CN" dirty="0"/>
              <a:t>forward pass</a:t>
            </a:r>
            <a:r>
              <a:rPr lang="zh-CN" altLang="en-US" dirty="0"/>
              <a:t>）中裁剪 </a:t>
            </a:r>
            <a:r>
              <a:rPr lang="en-US" altLang="zh-CN" dirty="0"/>
              <a:t>α\alphaα </a:t>
            </a:r>
            <a:r>
              <a:rPr lang="zh-CN" altLang="en-US" dirty="0"/>
              <a:t>的值来确保它始终处于该范围内。这意味着，模型在训练过程中可以动态调整源域和目标域对齐的强度，但始终保持一定的对齐效果。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将公式（</a:t>
            </a:r>
            <a:r>
              <a:rPr lang="en-US" altLang="zh-CN" dirty="0"/>
              <a:t>3</a:t>
            </a:r>
            <a:r>
              <a:rPr lang="zh-CN" altLang="en-US" dirty="0"/>
              <a:t>）中的优化问题替换为负对数后验分布的最小化问题。通过结合公式（</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），最终得到一个组合的损失函数：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Ls​(θ) </a:t>
            </a:r>
            <a:r>
              <a:rPr lang="zh-CN" altLang="en-US" dirty="0"/>
              <a:t>是源域上的标准对数损失），对应于源域的监督学习部分</a:t>
            </a:r>
            <a:r>
              <a:rPr lang="en-US" altLang="zh-CN" dirty="0"/>
              <a:t>,</a:t>
            </a:r>
            <a:r>
              <a:rPr lang="zh-CN" altLang="en-US" dirty="0"/>
              <a:t>用于源域上的有标签数据，表示模型在源域上的分类能力。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Lt​(θ) </a:t>
            </a:r>
            <a:r>
              <a:rPr lang="zh-CN" altLang="en-US" dirty="0"/>
              <a:t>是目标域上的熵损失（</a:t>
            </a:r>
            <a:r>
              <a:rPr lang="en-US" altLang="zh-CN" dirty="0"/>
              <a:t>entropy loss</a:t>
            </a:r>
            <a:r>
              <a:rPr lang="zh-CN" altLang="en-US" dirty="0"/>
              <a:t>），用于无标签的目标域数据：项用于度量目标域数据的标签不确定性（熵），通过最大化类别分离来减少标签不确定性。</a:t>
            </a:r>
            <a:r>
              <a:rPr lang="en-US" altLang="zh-CN" dirty="0"/>
              <a:t>λ </a:t>
            </a:r>
            <a:r>
              <a:rPr lang="zh-CN" altLang="en-US" dirty="0"/>
              <a:t>是权重参数，控制源域和目标域损失的相对重要性。通过这一组合损失函数，模型不仅能够在源域上进行有效学习，还能利用目标域的无标签数据进行优化，从而提升在目标域上的泛化能力。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熵损失 </a:t>
            </a:r>
            <a:r>
              <a:rPr lang="en-US" altLang="zh-CN" dirty="0"/>
              <a:t>Lt(</a:t>
            </a:r>
            <a:r>
              <a:rPr lang="el-GR" altLang="zh-CN" dirty="0"/>
              <a:t>θ) </a:t>
            </a:r>
            <a:r>
              <a:rPr lang="zh-CN" altLang="en-US" dirty="0"/>
              <a:t>通过将目标域样本的概率 </a:t>
            </a:r>
            <a:r>
              <a:rPr lang="en-US" altLang="zh-CN" dirty="0"/>
              <a:t>f</a:t>
            </a:r>
            <a:r>
              <a:rPr lang="el-GR" altLang="zh-CN" dirty="0"/>
              <a:t>θ</a:t>
            </a:r>
            <a:r>
              <a:rPr lang="zh-CN" altLang="en-US" dirty="0"/>
              <a:t>传递给交叉熵损失层（</a:t>
            </a:r>
            <a:r>
              <a:rPr lang="en-US" altLang="zh-CN" dirty="0"/>
              <a:t>cross-entropy loss layer</a:t>
            </a:r>
            <a:r>
              <a:rPr lang="zh-CN" altLang="en-US" dirty="0"/>
              <a:t>）来实现。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658B36-24CA-F38B-1303-7D7EC71BE918}"/>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209729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t>三大贡献的评估：</a:t>
            </a:r>
          </a:p>
          <a:p>
            <a:pPr>
              <a:buFont typeface="Arial" panose="020B0604020202020204" pitchFamily="34" charset="0"/>
              <a:buChar char="•"/>
            </a:pPr>
            <a:r>
              <a:rPr lang="en-US" altLang="zh-CN" b="1" dirty="0" err="1"/>
              <a:t>i</a:t>
            </a:r>
            <a:r>
              <a:rPr lang="en-US" altLang="zh-CN" b="1" dirty="0"/>
              <a:t>) </a:t>
            </a:r>
            <a:r>
              <a:rPr lang="zh-CN" altLang="en-US" b="1" dirty="0"/>
              <a:t>特征对齐</a:t>
            </a:r>
            <a:r>
              <a:rPr lang="zh-CN" altLang="en-US" dirty="0"/>
              <a:t>：通过将源域和目标域的分布对齐到一个参考分布来减少域间差异。这是通过</a:t>
            </a:r>
            <a:r>
              <a:rPr lang="en-US" altLang="zh-CN" dirty="0"/>
              <a:t>DA</a:t>
            </a:r>
            <a:r>
              <a:rPr lang="zh-CN" altLang="en-US" dirty="0"/>
              <a:t>层实现的。</a:t>
            </a:r>
          </a:p>
          <a:p>
            <a:pPr>
              <a:buFont typeface="Arial" panose="020B0604020202020204" pitchFamily="34" charset="0"/>
              <a:buChar char="•"/>
            </a:pPr>
            <a:r>
              <a:rPr lang="en-US" altLang="zh-CN" b="1" dirty="0"/>
              <a:t>ii) </a:t>
            </a:r>
            <a:r>
              <a:rPr lang="zh-CN" altLang="en-US" b="1" dirty="0"/>
              <a:t>适应系数 </a:t>
            </a:r>
            <a:r>
              <a:rPr lang="en-US" altLang="zh-CN" b="1" dirty="0"/>
              <a:t>α\alphaα </a:t>
            </a:r>
            <a:r>
              <a:rPr lang="zh-CN" altLang="en-US" b="1" dirty="0"/>
              <a:t>的学习</a:t>
            </a:r>
            <a:r>
              <a:rPr lang="zh-CN" altLang="en-US" dirty="0"/>
              <a:t>：模型会自动学习 </a:t>
            </a:r>
            <a:r>
              <a:rPr lang="en-US" altLang="zh-CN" dirty="0"/>
              <a:t>α\alphaα </a:t>
            </a:r>
            <a:r>
              <a:rPr lang="zh-CN" altLang="en-US" dirty="0"/>
              <a:t>参数，该参数控制源域和目标域对齐的强度。</a:t>
            </a:r>
          </a:p>
          <a:p>
            <a:pPr>
              <a:buFont typeface="Arial" panose="020B0604020202020204" pitchFamily="34" charset="0"/>
              <a:buChar char="•"/>
            </a:pPr>
            <a:r>
              <a:rPr lang="en-US" altLang="zh-CN" b="1" dirty="0"/>
              <a:t>iii) </a:t>
            </a:r>
            <a:r>
              <a:rPr lang="zh-CN" altLang="en-US" b="1" dirty="0"/>
              <a:t>熵正则化项</a:t>
            </a:r>
            <a:r>
              <a:rPr lang="zh-CN" altLang="en-US" dirty="0"/>
              <a:t>：这是一个基于熵的正则化项，用于鼓励模型在目标域上保持良好的类别分</a:t>
            </a:r>
          </a:p>
          <a:p>
            <a:r>
              <a:rPr lang="zh-CN" altLang="en-US" dirty="0"/>
              <a:t>离效果。熵正则化项通过减少预测的不确定性，帮助模型在目标域上更好地分离类别。</a:t>
            </a:r>
            <a:endParaRPr lang="en-US" altLang="zh-CN" dirty="0"/>
          </a:p>
          <a:p>
            <a:pPr>
              <a:buFont typeface="Arial" panose="020B0604020202020204" pitchFamily="34" charset="0"/>
              <a:buNone/>
            </a:pPr>
            <a:r>
              <a:rPr lang="zh-CN" altLang="en-US" dirty="0"/>
              <a:t>消融实验是在 </a:t>
            </a:r>
            <a:r>
              <a:rPr lang="en-US" altLang="zh-CN" b="1" dirty="0"/>
              <a:t>Office31</a:t>
            </a:r>
            <a:r>
              <a:rPr lang="zh-CN" altLang="en-US" dirty="0"/>
              <a:t> 数据集上进行的，作者报告了四种不同的 </a:t>
            </a:r>
            <a:r>
              <a:rPr lang="en-US" altLang="zh-CN" b="1" dirty="0" err="1"/>
              <a:t>AlexNet</a:t>
            </a:r>
            <a:r>
              <a:rPr lang="zh-CN" altLang="en-US" dirty="0"/>
              <a:t> 网络变体的表现：</a:t>
            </a:r>
            <a:r>
              <a:rPr lang="en-US" altLang="zh-CN" b="1" dirty="0"/>
              <a:t>Source</a:t>
            </a:r>
            <a:r>
              <a:rPr lang="zh-CN" altLang="en-US" dirty="0"/>
              <a:t>：只使用源域数据训练，不加入任何其他方法。</a:t>
            </a:r>
          </a:p>
          <a:p>
            <a:pPr>
              <a:buFont typeface="Arial" panose="020B0604020202020204" pitchFamily="34" charset="0"/>
              <a:buChar char="•"/>
            </a:pPr>
            <a:r>
              <a:rPr lang="en-US" altLang="zh-CN" b="1" dirty="0"/>
              <a:t>Entropy</a:t>
            </a:r>
            <a:r>
              <a:rPr lang="zh-CN" altLang="en-US" dirty="0"/>
              <a:t>：在</a:t>
            </a:r>
            <a:r>
              <a:rPr lang="en-US" altLang="zh-CN" dirty="0"/>
              <a:t>Source</a:t>
            </a:r>
            <a:r>
              <a:rPr lang="zh-CN" altLang="en-US" dirty="0"/>
              <a:t>的基础上，加入熵损失。</a:t>
            </a:r>
          </a:p>
          <a:p>
            <a:pPr>
              <a:buFont typeface="Arial" panose="020B0604020202020204" pitchFamily="34" charset="0"/>
              <a:buChar char="•"/>
            </a:pPr>
            <a:r>
              <a:rPr lang="en-US" altLang="zh-CN" b="1" dirty="0" err="1"/>
              <a:t>AutoDIAL</a:t>
            </a:r>
            <a:r>
              <a:rPr lang="en-US" altLang="zh-CN" b="1" dirty="0"/>
              <a:t>-fixed</a:t>
            </a:r>
            <a:r>
              <a:rPr lang="zh-CN" altLang="en-US" dirty="0"/>
              <a:t>：使用</a:t>
            </a:r>
            <a:r>
              <a:rPr lang="en-US" altLang="zh-CN" dirty="0"/>
              <a:t>DA</a:t>
            </a:r>
            <a:r>
              <a:rPr lang="zh-CN" altLang="en-US" dirty="0"/>
              <a:t>层，但将 </a:t>
            </a:r>
            <a:r>
              <a:rPr lang="en-US" altLang="zh-CN" dirty="0"/>
              <a:t>α\alphaα </a:t>
            </a:r>
            <a:r>
              <a:rPr lang="zh-CN" altLang="en-US" dirty="0"/>
              <a:t>固定为</a:t>
            </a:r>
            <a:r>
              <a:rPr lang="en-US" altLang="zh-CN" dirty="0"/>
              <a:t>1</a:t>
            </a:r>
            <a:r>
              <a:rPr lang="zh-CN" altLang="en-US" dirty="0"/>
              <a:t>，这相当于始终对齐源域和目标域的分布，没有动态调节。</a:t>
            </a:r>
          </a:p>
          <a:p>
            <a:pPr>
              <a:buFont typeface="Arial" panose="020B0604020202020204" pitchFamily="34" charset="0"/>
              <a:buNone/>
            </a:pPr>
            <a:r>
              <a:rPr lang="en-US" altLang="zh-CN" b="1" dirty="0" err="1"/>
              <a:t>AutoDIAL</a:t>
            </a:r>
            <a:r>
              <a:rPr lang="zh-CN" altLang="en-US" dirty="0"/>
              <a:t>：使用</a:t>
            </a:r>
            <a:r>
              <a:rPr lang="en-US" altLang="zh-CN" dirty="0"/>
              <a:t>DA</a:t>
            </a:r>
            <a:r>
              <a:rPr lang="zh-CN" altLang="en-US" dirty="0"/>
              <a:t>层并且自动学习 </a:t>
            </a:r>
            <a:r>
              <a:rPr lang="en-US" altLang="zh-CN" dirty="0"/>
              <a:t>α\alphaα</a:t>
            </a:r>
            <a:r>
              <a:rPr lang="zh-CN" altLang="en-US" dirty="0"/>
              <a:t>，允许网络根据需求调整源域和目标域的对齐强度</a:t>
            </a:r>
          </a:p>
          <a:p>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C67DD-4DEA-8838-D384-7F6234F04A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C3DB0A-81AE-19ED-BFE7-B056A7A5F57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D741E5F-9751-88CF-1C63-6F5858B5361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a:t>
            </a:r>
            <a:r>
              <a:rPr lang="zh-CN" altLang="en-US" dirty="0"/>
              <a:t>层通过学习参数 </a:t>
            </a:r>
            <a:r>
              <a:rPr lang="en-US" altLang="zh-CN" dirty="0"/>
              <a:t>α</a:t>
            </a:r>
            <a:r>
              <a:rPr lang="zh-CN" altLang="en-US" dirty="0"/>
              <a:t>在不同层次的行为，以及对不同网络架构（</a:t>
            </a:r>
            <a:r>
              <a:rPr lang="en-US" altLang="zh-CN" dirty="0" err="1"/>
              <a:t>AlexNet</a:t>
            </a:r>
            <a:r>
              <a:rPr lang="en-US" altLang="zh-CN" dirty="0"/>
              <a:t> </a:t>
            </a:r>
            <a:r>
              <a:rPr lang="zh-CN" altLang="en-US" dirty="0"/>
              <a:t>和 </a:t>
            </a:r>
            <a:r>
              <a:rPr lang="en-US" altLang="zh-CN" dirty="0"/>
              <a:t>Inception-BN</a:t>
            </a:r>
            <a:r>
              <a:rPr lang="zh-CN" altLang="en-US" dirty="0"/>
              <a:t>）的实验观察。</a:t>
            </a:r>
            <a:r>
              <a:rPr lang="zh-CN" altLang="en-US" b="1" dirty="0"/>
              <a:t>较低层的 </a:t>
            </a:r>
            <a:r>
              <a:rPr lang="en-US" altLang="zh-CN" b="1" dirty="0"/>
              <a:t>DA </a:t>
            </a:r>
            <a:r>
              <a:rPr lang="zh-CN" altLang="en-US" b="1" dirty="0"/>
              <a:t>层往往学习到更接近于</a:t>
            </a:r>
            <a:r>
              <a:rPr lang="en-US" altLang="zh-CN" b="1" dirty="0"/>
              <a:t>1</a:t>
            </a:r>
            <a:r>
              <a:rPr lang="zh-CN" altLang="en-US" b="1" dirty="0"/>
              <a:t>的 </a:t>
            </a:r>
            <a:r>
              <a:rPr lang="en-US" altLang="zh-CN" b="1" dirty="0"/>
              <a:t>α\alphaα </a:t>
            </a:r>
            <a:r>
              <a:rPr lang="zh-CN" altLang="en-US" b="1" dirty="0"/>
              <a:t>值</a:t>
            </a:r>
            <a:r>
              <a:rPr lang="zh-CN" altLang="en-US" dirty="0"/>
              <a:t>。这意味着在网络的较低层次，需要更高程度的域适应（即特征对齐更强）。</a:t>
            </a:r>
            <a:r>
              <a:rPr lang="zh-CN" altLang="en-US" b="1" dirty="0"/>
              <a:t>靠近分类器的高层</a:t>
            </a:r>
            <a:r>
              <a:rPr lang="zh-CN" altLang="en-US" dirty="0"/>
              <a:t>，则倾向于学习到较小的 </a:t>
            </a:r>
            <a:r>
              <a:rPr lang="en-US" altLang="zh-CN" dirty="0"/>
              <a:t>α\alphaα </a:t>
            </a:r>
            <a:r>
              <a:rPr lang="zh-CN" altLang="en-US" dirty="0"/>
              <a:t>值，意味着这些层需要较少的域适应。这是因为高层的特征通常更抽象，跨域差异较小，因此适应需求相对较低。网络的较低层次比最后几层更容易受到领域偏移（</a:t>
            </a:r>
            <a:r>
              <a:rPr lang="en-US" altLang="zh-CN" dirty="0"/>
              <a:t>domain shift</a:t>
            </a:r>
            <a:r>
              <a:rPr lang="zh-CN" altLang="en-US" dirty="0"/>
              <a:t>）的影响。因此，较低层往往需要更多的适应，而高层则对领域变化不那么敏感。在训练过程中，</a:t>
            </a:r>
            <a:r>
              <a:rPr lang="en-US" altLang="zh-CN" dirty="0"/>
              <a:t>α </a:t>
            </a:r>
            <a:r>
              <a:rPr lang="zh-CN" altLang="en-US" dirty="0"/>
              <a:t>参数能够在几次迭代后迅速收敛到其最终值（图</a:t>
            </a:r>
            <a:r>
              <a:rPr lang="en-US" altLang="zh-CN" dirty="0"/>
              <a:t>3</a:t>
            </a:r>
            <a:r>
              <a:rPr lang="zh-CN" altLang="en-US" dirty="0"/>
              <a:t>，右侧）。这表明 </a:t>
            </a:r>
            <a:r>
              <a:rPr lang="en-US" altLang="zh-CN" dirty="0"/>
              <a:t>α\alphaα </a:t>
            </a:r>
            <a:r>
              <a:rPr lang="zh-CN" altLang="en-US" dirty="0"/>
              <a:t>的学习是快速且稳定的，能够迅速找到适应源域和目标域之间差异的最佳值。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Inception-BN</a:t>
            </a:r>
            <a:r>
              <a:rPr lang="en-US" altLang="zh-CN" dirty="0"/>
              <a:t> </a:t>
            </a:r>
            <a:r>
              <a:rPr lang="zh-CN" altLang="en-US" dirty="0"/>
              <a:t>是一种非常深的网络架构，它是通过连接多个 </a:t>
            </a:r>
            <a:r>
              <a:rPr lang="zh-CN" altLang="en-US" b="1" dirty="0"/>
              <a:t>“</a:t>
            </a:r>
            <a:r>
              <a:rPr lang="en-US" altLang="zh-CN" b="1" dirty="0"/>
              <a:t>Inception”</a:t>
            </a:r>
            <a:r>
              <a:rPr lang="zh-CN" altLang="en-US" b="1" dirty="0"/>
              <a:t>块</a:t>
            </a:r>
            <a:r>
              <a:rPr lang="zh-CN" altLang="en-US" dirty="0"/>
              <a:t> 组成的。每个 </a:t>
            </a:r>
            <a:r>
              <a:rPr lang="en-US" altLang="zh-CN" dirty="0"/>
              <a:t>Inception </a:t>
            </a:r>
            <a:r>
              <a:rPr lang="zh-CN" altLang="en-US" dirty="0"/>
              <a:t>块包含多个并行的卷积操作、批归一化层（</a:t>
            </a:r>
            <a:r>
              <a:rPr lang="en-US" altLang="zh-CN" dirty="0"/>
              <a:t>Batch Normalization, BN</a:t>
            </a:r>
            <a:r>
              <a:rPr lang="zh-CN" altLang="en-US" dirty="0"/>
              <a:t>）和池化层（</a:t>
            </a:r>
            <a:r>
              <a:rPr lang="en-US" altLang="zh-CN" dirty="0"/>
              <a:t>Pooling layer</a:t>
            </a:r>
            <a:r>
              <a:rPr lang="zh-CN" altLang="en-US" dirty="0"/>
              <a:t>）。在训练过程中，作者</a:t>
            </a:r>
            <a:r>
              <a:rPr lang="zh-CN" altLang="en-US" b="1" dirty="0"/>
              <a:t>冻结了前三个 </a:t>
            </a:r>
            <a:r>
              <a:rPr lang="en-US" altLang="zh-CN" b="1" dirty="0"/>
              <a:t>Inception </a:t>
            </a:r>
            <a:r>
              <a:rPr lang="zh-CN" altLang="en-US" b="1" dirty="0"/>
              <a:t>块</a:t>
            </a:r>
            <a:r>
              <a:rPr lang="zh-CN" altLang="en-US" dirty="0"/>
              <a:t>的参数，即不对它们进行更新。</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455EFF5-5E92-01DE-C486-8D554056971D}"/>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2163997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F4B1-D133-EE3B-C9F1-E50C1142E8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C6AEAE-82EE-C59C-6CC8-02E5B789920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DA2CDDB-B5A7-DD0A-F456-0E7781FC67D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3CC25AF-2AA5-3658-C5D6-B11A69D9B44C}"/>
              </a:ext>
            </a:extLst>
          </p:cNvPr>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372496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50431-CCF8-044C-5B1E-B03D5F6DF9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9344AC-6395-E071-A593-BC7F1CEB34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4CA6F3-8F58-2DE0-ED56-58B2ACBD8807}"/>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25C68A4D-87E8-2897-92F5-48798B68B073}"/>
              </a:ext>
            </a:extLst>
          </p:cNvPr>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1695696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5AD7-07DA-1876-29CF-59FB684209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8F44D3-4167-E3CB-4361-A2204DB7292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5E33F2F-49EC-0D53-4CB5-B1303A64035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CC96727-EAC3-650F-EC6F-75F2CB84B187}"/>
              </a:ext>
            </a:extLst>
          </p:cNvPr>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2068919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A5C7-65ED-7A5E-7375-9B2E61159F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F81C4A-EFC5-AA3C-9B08-DEBB284B48B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BB006B-8920-408B-C8D6-47A2F0BEEE77}"/>
              </a:ext>
            </a:extLst>
          </p:cNvPr>
          <p:cNvSpPr>
            <a:spLocks noGrp="1"/>
          </p:cNvSpPr>
          <p:nvPr>
            <p:ph type="body" idx="1"/>
          </p:nvPr>
        </p:nvSpPr>
        <p:spPr/>
        <p:txBody>
          <a:bodyPr/>
          <a:lstStyle/>
          <a:p>
            <a:r>
              <a:rPr lang="en-US" altLang="zh-CN" sz="1800" dirty="0">
                <a:solidFill>
                  <a:srgbClr val="000000"/>
                </a:solidFill>
                <a:effectLst/>
                <a:latin typeface="NimbusRomNo9L-Regu"/>
              </a:rPr>
              <a:t>on the Caltech</a:t>
            </a:r>
            <a:r>
              <a:rPr lang="en-US" altLang="zh-CN" sz="1600" dirty="0">
                <a:solidFill>
                  <a:schemeClr val="tx1"/>
                </a:solidFill>
                <a:effectLst/>
                <a:latin typeface="微软雅黑" panose="020B0503020204020204" charset="-122"/>
              </a:rPr>
              <a:t> </a:t>
            </a:r>
            <a:r>
              <a:rPr lang="en-US" altLang="zh-CN" sz="1800" dirty="0">
                <a:solidFill>
                  <a:srgbClr val="000000"/>
                </a:solidFill>
                <a:effectLst/>
                <a:latin typeface="NimbusRomNo9L-Regu"/>
              </a:rPr>
              <a:t>ImageNet subset of the Cross-Dataset Testbed</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43FF7C8-4C6D-32B3-1A91-C11A5514F3DA}"/>
              </a:ext>
            </a:extLst>
          </p:cNvPr>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3014246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r>
              <a:rPr lang="zh-CN" altLang="en-US" dirty="0"/>
              <a:t>通过引入自适应的 </a:t>
            </a:r>
            <a:r>
              <a:rPr lang="en-US" altLang="zh-CN" dirty="0"/>
              <a:t>DA </a:t>
            </a:r>
            <a:r>
              <a:rPr lang="zh-CN" altLang="en-US" dirty="0"/>
              <a:t>层来对齐源域和目标域的特征分布，并通过熵损失提升模型对目标域数据的自信分类能力。实验表明，该框架在无监督领域自适应任务上表现优异。未来工作将扩展该框架以支持半监督学习和处理多个源域的任务。</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76785-2BCB-ACBD-1E5F-7E1817DAF2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11FCEF-EA6C-EADD-0542-3349CD544C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6D4911-5BB5-49E4-10E0-AFDF2294DB02}"/>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30D68117-048B-4628-D5C6-AE3D5A5BD8F2}"/>
              </a:ext>
            </a:extLst>
          </p:cNvPr>
          <p:cNvSpPr>
            <a:spLocks noGrp="1"/>
          </p:cNvSpPr>
          <p:nvPr>
            <p:ph type="sldNum" sz="quarter" idx="5"/>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2551992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1" dirty="0"/>
              <a:t>监督学习</a:t>
            </a:r>
            <a:r>
              <a:rPr lang="zh-CN" altLang="en-US" dirty="0"/>
              <a:t>：在这种情况下，模型依赖于目标域中的少量有标签的数据样本进行训练。监督学习通常需要大量有标签的数据才能充分捕捉数据分布的复杂性。</a:t>
            </a:r>
            <a:endParaRPr lang="en-US" altLang="zh-CN" dirty="0"/>
          </a:p>
          <a:p>
            <a:pPr algn="just"/>
            <a:r>
              <a:rPr lang="zh-CN" altLang="en-US" b="1" dirty="0"/>
              <a:t>对齐</a:t>
            </a:r>
            <a:r>
              <a:rPr lang="zh-CN" altLang="en-US" dirty="0"/>
              <a:t>：领域自适应任务中，源域和目标域之间的分布差异（领域偏移）需要通过特征对齐来减少。如果目标域中只有少量样本，模型很难准确对齐源域和目标域的分布。</a:t>
            </a:r>
            <a:endParaRPr lang="en-US" altLang="zh-CN" dirty="0"/>
          </a:p>
          <a:p>
            <a:pPr algn="just"/>
            <a:r>
              <a:rPr lang="zh-CN" altLang="en-US" b="1" dirty="0"/>
              <a:t>分离</a:t>
            </a:r>
            <a:r>
              <a:rPr lang="zh-CN" altLang="en-US" dirty="0"/>
              <a:t>：分离指的是将不同类别的样本区分开来，形成清晰的类别边界。少量的目标域样本不足以为模型提供足够的信息，导致模型在目标域上无法有效区分不同的语义类别。</a:t>
            </a:r>
            <a:endParaRPr lang="en-US" altLang="zh-CN" dirty="0"/>
          </a:p>
          <a:p>
            <a:pPr algn="just"/>
            <a:r>
              <a:rPr lang="zh-CN" altLang="en-US" dirty="0"/>
              <a:t>由于目标域的有标签样本稀缺，模型在对齐源域和目标域分布以及区分目标域中不同类别的语义概率分布时会遇到困难。这限制了模型的泛化能力，</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t>分类与对比语义对齐（</a:t>
            </a:r>
            <a:r>
              <a:rPr lang="en-US" altLang="zh-CN" b="1" dirty="0"/>
              <a:t>CCSA</a:t>
            </a:r>
            <a:r>
              <a:rPr lang="zh-CN" altLang="en-US" b="1" dirty="0"/>
              <a:t>）</a:t>
            </a:r>
            <a:r>
              <a:rPr lang="zh-CN" altLang="en-US" dirty="0"/>
              <a:t>是一种用于领域自适应的损失函数，它通过计算样本之间的距离和相似性，促使源域和目标域的语义特征对齐。</a:t>
            </a:r>
            <a:r>
              <a:rPr lang="en-US" altLang="zh-CN" dirty="0"/>
              <a:t>CCSA </a:t>
            </a:r>
            <a:r>
              <a:rPr lang="zh-CN" altLang="en-US" dirty="0"/>
              <a:t>旨在让来自源域和目标域的相似样本在特征空间中更接近，而不同类别的样本保持分离。</a:t>
            </a:r>
            <a:r>
              <a:rPr lang="en-US" altLang="zh-CN" dirty="0"/>
              <a:t>CCSA </a:t>
            </a:r>
            <a:r>
              <a:rPr lang="zh-CN" altLang="en-US" dirty="0"/>
              <a:t>依赖于样本之间的</a:t>
            </a:r>
            <a:r>
              <a:rPr lang="zh-CN" altLang="en-US" b="1" dirty="0"/>
              <a:t>欧氏距离</a:t>
            </a:r>
            <a:r>
              <a:rPr lang="zh-CN" altLang="en-US" dirty="0"/>
              <a:t>或</a:t>
            </a:r>
            <a:r>
              <a:rPr lang="zh-CN" altLang="en-US" b="1" dirty="0"/>
              <a:t>余弦相似度</a:t>
            </a:r>
            <a:r>
              <a:rPr lang="zh-CN" altLang="en-US" dirty="0"/>
              <a:t>等度量来判断样本的特征相似性。这种度量需要足够的样本来准确估计特征空间中的分布。然而，当目标域样本非常有限时，模型难以捕捉到类别间的特征差异，导致计算出的相似性和距离无法准确反映数据的真实分布。样本数量不足时，特征空间可能表现得稀疏，无法全面覆盖目标域的数据分布。这使得样本之间的相似性计算不够可靠，影响对齐效果。</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这篇论文提出了一种多动作深度强化学习算法解决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该框架利用 </a:t>
            </a:r>
            <a:r>
              <a:rPr lang="en-US" altLang="zh-CN" b="1" dirty="0"/>
              <a:t>Siamese</a:t>
            </a:r>
            <a:r>
              <a:rPr lang="zh-CN" altLang="en-US" b="1" dirty="0"/>
              <a:t>（孪生）网络架构</a:t>
            </a:r>
            <a:r>
              <a:rPr lang="zh-CN" altLang="en-US" dirty="0"/>
              <a:t> 来学习一个嵌入子空间。子空间中的嵌入能够区分不同类别的样本</a:t>
            </a:r>
            <a:r>
              <a:rPr lang="en-US" altLang="zh-CN" dirty="0"/>
              <a:t>.</a:t>
            </a:r>
            <a:r>
              <a:rPr lang="zh-CN" altLang="en-US" dirty="0"/>
              <a:t>不同视觉域（源域和目标域）在这个子空间中进行对齐，确保相似类别的样本在不同域中表现得一致。同时，子空间中的类别间保持最大化的分离，确保不同类别的样本有明显的区分。在监督领域适应的情境下，尤其是</a:t>
            </a:r>
            <a:r>
              <a:rPr lang="zh-CN" altLang="en-US" b="1" dirty="0"/>
              <a:t>目标域中只有少量样本需要标注</a:t>
            </a:r>
            <a:r>
              <a:rPr lang="zh-CN" altLang="en-US" dirty="0"/>
              <a:t>的情况下，这种方法特别具有吸引力。因为在这种情况下，使用传统方法进行语义概率分布的对齐和分离会非常困难，原因是数据样本过少，无法准确捕捉到分布特征。作者发现，使用</a:t>
            </a:r>
            <a:r>
              <a:rPr lang="zh-CN" altLang="en-US" b="1" dirty="0"/>
              <a:t>点对点的代理</a:t>
            </a:r>
            <a:r>
              <a:rPr lang="zh-CN" altLang="en-US" dirty="0"/>
              <a:t>来近似计算分布距离和相似性，可以有效解决由于缺乏数据而导致的对齐和分离困难的问题。该方法具有很高的适应速度，即使在目标域中只有极少量的标注样本（甚至每个类别仅需一个样本），也能够有效进行领域适应。这表明这种方法在小样本的监督学习场景下非常高效。</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7870-1583-372A-04F8-6EAE645A15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3F53A4-1571-2021-1208-01C04A9F414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19F9A4-E2F0-CF9D-B395-0B866798A24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在领域泛化任务中，图中展示了两个并行的流（</a:t>
            </a:r>
            <a:r>
              <a:rPr lang="en-US" altLang="zh-CN" dirty="0"/>
              <a:t>source stream </a:t>
            </a:r>
            <a:r>
              <a:rPr lang="zh-CN" altLang="en-US" dirty="0"/>
              <a:t>和 </a:t>
            </a:r>
            <a:r>
              <a:rPr lang="en-US" altLang="zh-CN" dirty="0"/>
              <a:t>target stream</a:t>
            </a:r>
            <a:r>
              <a:rPr lang="zh-CN" altLang="en-US" dirty="0"/>
              <a:t>）。源域和目标域的样本分别通过两个流进行处理，这两条流共享相同的卷积神经网络（</a:t>
            </a:r>
            <a:r>
              <a:rPr lang="en-US" altLang="zh-CN" dirty="0"/>
              <a:t>CNN</a:t>
            </a:r>
            <a:r>
              <a:rPr lang="zh-CN" altLang="en-US" dirty="0"/>
              <a:t>）参数，这与前面提到的 </a:t>
            </a:r>
            <a:r>
              <a:rPr lang="en-US" altLang="zh-CN" b="1" dirty="0"/>
              <a:t>Siamese </a:t>
            </a:r>
            <a:r>
              <a:rPr lang="zh-CN" altLang="en-US" b="1" dirty="0"/>
              <a:t>网络架构</a:t>
            </a:r>
            <a:r>
              <a:rPr lang="zh-CN" altLang="en-US" dirty="0"/>
              <a:t> 一致。也就是说，无论是源域还是目标域的输入样本，它们都使用相同的嵌入函数 </a:t>
            </a:r>
            <a:r>
              <a:rPr lang="en-US" altLang="zh-CN" dirty="0"/>
              <a:t>g</a:t>
            </a:r>
            <a:r>
              <a:rPr lang="zh-CN" altLang="en-US" dirty="0"/>
              <a:t>，将输入 </a:t>
            </a:r>
            <a:r>
              <a:rPr lang="en-US" altLang="zh-CN" dirty="0" err="1"/>
              <a:t>Xs</a:t>
            </a:r>
            <a:r>
              <a:rPr lang="zh-CN" altLang="en-US" dirty="0"/>
              <a:t>和</a:t>
            </a:r>
            <a:r>
              <a:rPr lang="en-US" altLang="zh-CN" dirty="0" err="1"/>
              <a:t>Xt</a:t>
            </a:r>
            <a:r>
              <a:rPr lang="zh-CN" altLang="en-US" dirty="0"/>
              <a:t>映射到特征空间。通过共享的特征提取器 </a:t>
            </a:r>
            <a:r>
              <a:rPr lang="en-US" altLang="zh-CN" dirty="0"/>
              <a:t>g</a:t>
            </a:r>
            <a:r>
              <a:rPr lang="zh-CN" altLang="en-US" dirty="0"/>
              <a:t>，源域和目标域的样本都被映射到相同的特征空间 </a:t>
            </a:r>
            <a:r>
              <a:rPr lang="en-US" altLang="zh-CN" dirty="0"/>
              <a:t>Z</a:t>
            </a:r>
            <a:r>
              <a:rPr lang="zh-CN" altLang="en-US" dirty="0"/>
              <a:t>，确保在特征空间中，源域和目标域样本可以被共同处理和对齐。在特征提取之后，源域和目标域的特征会被送入一个分类器 </a:t>
            </a:r>
            <a:r>
              <a:rPr lang="en-US" altLang="zh-CN" dirty="0" err="1"/>
              <a:t>hhh</a:t>
            </a:r>
            <a:r>
              <a:rPr lang="zh-CN" altLang="en-US" dirty="0"/>
              <a:t>，它负责根据特征预测样本的类别。</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分类损失（</a:t>
            </a:r>
            <a:r>
              <a:rPr lang="en-US" altLang="zh-CN" b="1" dirty="0"/>
              <a:t>Classification Loss</a:t>
            </a:r>
            <a:r>
              <a:rPr lang="zh-CN" altLang="en-US" b="1" dirty="0"/>
              <a:t>）</a:t>
            </a:r>
            <a:r>
              <a:rPr lang="en-US" altLang="zh-CN" dirty="0"/>
              <a:t> </a:t>
            </a:r>
            <a:r>
              <a:rPr lang="zh-CN" altLang="en-US" dirty="0"/>
              <a:t>和 </a:t>
            </a:r>
            <a:r>
              <a:rPr lang="zh-CN" altLang="en-US" b="1" dirty="0"/>
              <a:t>对比语义对齐损失（</a:t>
            </a:r>
            <a:r>
              <a:rPr lang="en-US" altLang="zh-CN" b="1" dirty="0"/>
              <a:t>Contrastive Semantic Alignment Loss</a:t>
            </a:r>
            <a:r>
              <a:rPr lang="zh-CN" altLang="en-US" b="1" dirty="0"/>
              <a:t>）</a:t>
            </a:r>
            <a:r>
              <a:rPr lang="en-US" altLang="zh-CN" dirty="0"/>
              <a:t> </a:t>
            </a:r>
            <a:r>
              <a:rPr lang="zh-CN" altLang="en-US" dirty="0"/>
              <a:t>被用于共同优化模型：</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源域的样本有标签，因此分类损失用于源域样本的监督学习，保证源域样本的分类精度。</a:t>
            </a:r>
            <a:r>
              <a:rPr lang="zh-CN" altLang="en-US" b="1" dirty="0"/>
              <a:t>对比语义对齐损失</a:t>
            </a:r>
            <a:r>
              <a:rPr lang="zh-CN" altLang="en-US" dirty="0"/>
              <a:t>：该损失用于将源域和目标域中同一类别的样本对齐，同时保持不同类别样本的分离。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图的右侧部分展示了源域和目标域样本在特征空间中的分布情况：</a:t>
            </a:r>
            <a:r>
              <a:rPr lang="zh-CN" altLang="en-US" b="1" dirty="0"/>
              <a:t>语义对齐损失</a:t>
            </a:r>
            <a:r>
              <a:rPr lang="zh-CN" altLang="en-US" dirty="0"/>
              <a:t>：该损失最小化来自不同域但属于相同类别的样本之间的距离。在图中，用相同类型的图像表示同一类别（如显示器、自行车等），这些样本被对齐在特征空间中。</a:t>
            </a:r>
            <a:r>
              <a:rPr lang="zh-CN" altLang="en-US" b="1" dirty="0"/>
              <a:t>分离损失</a:t>
            </a:r>
            <a:r>
              <a:rPr lang="zh-CN" altLang="en-US" dirty="0"/>
              <a:t>（</a:t>
            </a:r>
            <a:r>
              <a:rPr lang="en-US" altLang="zh-CN" dirty="0"/>
              <a:t>Separation Loss</a:t>
            </a:r>
            <a:r>
              <a:rPr lang="zh-CN" altLang="en-US" dirty="0"/>
              <a:t>）：该损失最大化不同类别样本之间的距离，确保不同类别的样本在特征空间中保持良好分离。在图中，显示器、笔记本、自行车等类别被分开，以保证模型能够清晰区分类别。</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F2ED625-F536-B98E-B7A8-2F6E30F236C6}"/>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340383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78485-E62C-6325-82D2-4956CCBF60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2CE6BB-A403-EF66-D182-A41A09A2DDC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93E84A8-1202-D870-D743-64CC47769EA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在没有 </a:t>
            </a:r>
            <a:r>
              <a:rPr lang="zh-CN" altLang="en-US" b="1" dirty="0"/>
              <a:t>协变量偏移</a:t>
            </a:r>
            <a:r>
              <a:rPr lang="zh-CN" altLang="en-US" dirty="0"/>
              <a:t>（</a:t>
            </a:r>
            <a:r>
              <a:rPr lang="en-US" altLang="zh-CN" dirty="0"/>
              <a:t>covariate shift</a:t>
            </a:r>
            <a:r>
              <a:rPr lang="zh-CN" altLang="en-US" dirty="0"/>
              <a:t>，即源域和目标域的输入分布一致）时，视觉分类器 </a:t>
            </a:r>
            <a:r>
              <a:rPr lang="en-US" altLang="zh-CN" dirty="0"/>
              <a:t>f</a:t>
            </a:r>
            <a:r>
              <a:rPr lang="zh-CN" altLang="en-US" dirty="0"/>
              <a:t>的训练过程通过</a:t>
            </a:r>
            <a:r>
              <a:rPr lang="zh-CN" altLang="en-US" b="1" dirty="0"/>
              <a:t>最小化分类损失 </a:t>
            </a:r>
            <a:r>
              <a:rPr lang="en-US" altLang="zh-CN" b="1" dirty="0"/>
              <a:t>LC(f) </a:t>
            </a:r>
            <a:r>
              <a:rPr lang="zh-CN" altLang="en-US" dirty="0"/>
              <a:t>来进行</a:t>
            </a:r>
            <a:r>
              <a:rPr lang="en-US" altLang="zh-CN" dirty="0"/>
              <a:t>. E[⋅] </a:t>
            </a:r>
            <a:r>
              <a:rPr lang="zh-CN" altLang="en-US" dirty="0"/>
              <a:t>表示统计期望。</a:t>
            </a:r>
            <a:r>
              <a:rPr lang="en-US" altLang="zh-CN" dirty="0"/>
              <a:t>ℓ </a:t>
            </a:r>
            <a:r>
              <a:rPr lang="zh-CN" altLang="en-US" dirty="0"/>
              <a:t>是损失函数，通常用于衡量模型预测与实际标签之间的误差。比如在多分类问题中，可以使用</a:t>
            </a:r>
            <a:r>
              <a:rPr lang="zh-CN" altLang="en-US" b="1" dirty="0"/>
              <a:t>分类交叉熵损失</a:t>
            </a:r>
            <a:r>
              <a:rPr lang="zh-CN" altLang="en-US" dirty="0"/>
              <a:t>（</a:t>
            </a:r>
            <a:r>
              <a:rPr lang="en-US" altLang="zh-CN" dirty="0"/>
              <a:t>categorical cross-entropy loss)</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f </a:t>
            </a:r>
            <a:r>
              <a:rPr lang="zh-CN" altLang="en-US" dirty="0"/>
              <a:t>可以表示为两个函数的复合。</a:t>
            </a:r>
            <a:r>
              <a:rPr lang="en-US" altLang="zh-CN" dirty="0"/>
              <a:t>g</a:t>
            </a:r>
            <a:r>
              <a:rPr lang="zh-CN" altLang="en-US" dirty="0"/>
              <a:t>是一个从输入空间 </a:t>
            </a:r>
            <a:r>
              <a:rPr lang="en-US" altLang="zh-CN" dirty="0"/>
              <a:t>X</a:t>
            </a:r>
            <a:r>
              <a:rPr lang="zh-CN" altLang="en-US" dirty="0"/>
              <a:t>到特征空间 </a:t>
            </a:r>
            <a:r>
              <a:rPr lang="en-US" altLang="zh-CN" dirty="0"/>
              <a:t>Z</a:t>
            </a:r>
            <a:r>
              <a:rPr lang="zh-CN" altLang="en-US" dirty="0"/>
              <a:t>的嵌入函数，负责将输入数据转换为特征表示。</a:t>
            </a:r>
            <a:r>
              <a:rPr lang="en-US" altLang="zh-CN" dirty="0"/>
              <a:t>h</a:t>
            </a:r>
            <a:r>
              <a:rPr lang="zh-CN" altLang="en-US" dirty="0"/>
              <a:t>是一个分类器函数，负责从特征空间预测输出类别 </a:t>
            </a:r>
            <a:r>
              <a:rPr lang="en-US" altLang="zh-CN" dirty="0"/>
              <a:t>Y</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领域自适应问题的目标是找到</a:t>
            </a:r>
            <a:r>
              <a:rPr lang="zh-CN" altLang="en-US" b="1" dirty="0"/>
              <a:t>最优的</a:t>
            </a:r>
            <a:r>
              <a:rPr lang="en-US" altLang="zh-CN" b="1" dirty="0" err="1"/>
              <a:t>g_t</a:t>
            </a:r>
            <a:r>
              <a:rPr lang="zh-CN" altLang="en-US" b="1" dirty="0"/>
              <a:t>和</a:t>
            </a:r>
            <a:r>
              <a:rPr lang="en-US" altLang="zh-CN" b="1" dirty="0" err="1"/>
              <a:t>h_t</a:t>
            </a:r>
            <a:r>
              <a:rPr lang="zh-CN" altLang="en-US" b="1" dirty="0"/>
              <a:t>，</a:t>
            </a:r>
            <a:r>
              <a:rPr lang="zh-CN" altLang="en-US" dirty="0"/>
              <a:t>即在有限数据约束下，使模型在目标域上表现最佳的特征映射和分类器。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在无监督领域自适应（</a:t>
            </a:r>
            <a:r>
              <a:rPr lang="en-US" altLang="zh-CN" dirty="0"/>
              <a:t>UDA</a:t>
            </a:r>
            <a:r>
              <a:rPr lang="zh-CN" altLang="en-US" dirty="0"/>
              <a:t>）中，假设</a:t>
            </a:r>
            <a:r>
              <a:rPr lang="zh-CN" altLang="en-US" b="1" dirty="0"/>
              <a:t>目标域 </a:t>
            </a:r>
            <a:r>
              <a:rPr lang="en-US" altLang="zh-CN" b="1" dirty="0" err="1"/>
              <a:t>D_t</a:t>
            </a:r>
            <a:r>
              <a:rPr lang="en-US" altLang="zh-CN" b="1" dirty="0"/>
              <a:t>​ </a:t>
            </a:r>
            <a:r>
              <a:rPr lang="zh-CN" altLang="en-US" b="1" dirty="0"/>
              <a:t>没有标签</a:t>
            </a:r>
            <a:r>
              <a:rPr lang="zh-CN" altLang="en-US" dirty="0"/>
              <a:t>。因此，典型的做法是源域和目标域共享相同的嵌入函数 </a:t>
            </a:r>
            <a:r>
              <a:rPr lang="en-US" altLang="zh-CN" dirty="0"/>
              <a:t>g</a:t>
            </a:r>
            <a:r>
              <a:rPr lang="zh-CN" altLang="en-US" dirty="0"/>
              <a:t>。这样我们只需最小化源域上的分类损失</a:t>
            </a:r>
            <a:r>
              <a:rPr lang="en-US" altLang="zh-CN" dirty="0"/>
              <a:t>L_C(f)</a:t>
            </a:r>
            <a:r>
              <a:rPr lang="zh-CN" altLang="en-US" dirty="0"/>
              <a:t>，而 </a:t>
            </a:r>
            <a:r>
              <a:rPr lang="en-US" altLang="zh-CN" dirty="0"/>
              <a:t>g</a:t>
            </a:r>
            <a:r>
              <a:rPr lang="zh-CN" altLang="en-US" dirty="0"/>
              <a:t>同时还需要最小化一个特定的</a:t>
            </a:r>
            <a:r>
              <a:rPr lang="zh-CN" altLang="en-US" b="1" dirty="0"/>
              <a:t>对齐损失</a:t>
            </a:r>
            <a:r>
              <a:rPr lang="en-US" altLang="zh-CN" b="1" dirty="0" err="1"/>
              <a:t>Lca</a:t>
            </a:r>
            <a:r>
              <a:rPr lang="zh-CN" altLang="en-US" dirty="0"/>
              <a:t>。</a:t>
            </a:r>
            <a:r>
              <a:rPr lang="en-US" altLang="zh-CN" b="1" dirty="0"/>
              <a:t>d</a:t>
            </a:r>
            <a:r>
              <a:rPr lang="zh-CN" altLang="en-US" dirty="0"/>
              <a:t> 是一种用于度量分布之间距离的度量函数。</a:t>
            </a:r>
            <a:r>
              <a:rPr lang="en-US" altLang="zh-CN" dirty="0"/>
              <a:t>p</a:t>
            </a:r>
            <a:r>
              <a:rPr lang="zh-CN" altLang="en-US" dirty="0"/>
              <a:t>分别是源域和目标域样本通过 </a:t>
            </a:r>
            <a:r>
              <a:rPr lang="en-US" altLang="zh-CN" dirty="0"/>
              <a:t>g</a:t>
            </a:r>
            <a:r>
              <a:rPr lang="zh-CN" altLang="en-US" dirty="0"/>
              <a:t>映射到特征空间 </a:t>
            </a:r>
            <a:r>
              <a:rPr lang="en-US" altLang="zh-CN" dirty="0"/>
              <a:t>Z</a:t>
            </a:r>
            <a:r>
              <a:rPr lang="zh-CN" altLang="en-US" dirty="0"/>
              <a:t>后的分布。该损失的目的是使源域和目标域在特征空间中的分布尽可能一致（即</a:t>
            </a:r>
            <a:r>
              <a:rPr lang="zh-CN" altLang="en-US" b="1" dirty="0"/>
              <a:t>对齐</a:t>
            </a:r>
            <a:r>
              <a:rPr lang="zh-CN" altLang="en-US" dirty="0"/>
              <a:t>）。通过最小化这个损失，源域和目标域的特征分布会变得相似，从而消除领域间的差异。理想情况下，模型无法区分一个特征是来自源域还是目标域。对齐损失也被称为</a:t>
            </a:r>
            <a:r>
              <a:rPr lang="zh-CN" altLang="en-US" b="1" dirty="0"/>
              <a:t>混淆对齐损失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d</a:t>
            </a:r>
            <a:r>
              <a:rPr lang="zh-CN" altLang="en-US" dirty="0"/>
              <a:t>，一个常见的选择是 </a:t>
            </a:r>
            <a:r>
              <a:rPr lang="zh-CN" altLang="en-US" b="1" dirty="0"/>
              <a:t>最大平均差异（</a:t>
            </a:r>
            <a:r>
              <a:rPr lang="en-US" altLang="zh-CN" b="1" dirty="0"/>
              <a:t>Maximum Mean Discrepancy, MMD</a:t>
            </a: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领域不变性假设</a:t>
            </a:r>
            <a:r>
              <a:rPr lang="zh-CN" altLang="en-US" dirty="0"/>
              <a:t>：在特征空间 </a:t>
            </a:r>
            <a:r>
              <a:rPr lang="en-US" altLang="zh-CN" dirty="0"/>
              <a:t>Z</a:t>
            </a:r>
            <a:r>
              <a:rPr lang="zh-CN" altLang="en-US" dirty="0"/>
              <a:t>中，假设特征是</a:t>
            </a:r>
            <a:r>
              <a:rPr lang="zh-CN" altLang="en-US" b="1" dirty="0"/>
              <a:t>领域不变的</a:t>
            </a:r>
            <a:r>
              <a:rPr lang="zh-CN" altLang="en-US" dirty="0"/>
              <a:t>，即源域和目标域的特征在对齐后分布相同。因此，无监督领域自适应方法通常假设源域和目标域共享相同的分类器：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SDA</a:t>
            </a:r>
            <a:r>
              <a:rPr lang="zh-CN" altLang="en-US" dirty="0"/>
              <a:t>方法通过引入 </a:t>
            </a:r>
            <a:r>
              <a:rPr lang="zh-CN" altLang="en-US" b="1" dirty="0"/>
              <a:t>语义对齐损失（</a:t>
            </a:r>
            <a:r>
              <a:rPr lang="en-US" altLang="zh-CN" b="1" dirty="0"/>
              <a:t>Semantic Alignment Loss</a:t>
            </a:r>
            <a:r>
              <a:rPr lang="zh-CN" altLang="en-US" b="1" dirty="0"/>
              <a:t>）（公式</a:t>
            </a:r>
            <a:r>
              <a:rPr lang="en-US" altLang="zh-CN" b="1" dirty="0"/>
              <a:t>3</a:t>
            </a:r>
            <a:r>
              <a:rPr lang="zh-CN" altLang="en-US" b="1" dirty="0"/>
              <a:t>）</a:t>
            </a:r>
            <a:r>
              <a:rPr lang="zh-CN" altLang="en-US" dirty="0"/>
              <a:t>鼓励来自不同域但属于相同类别的样本在嵌入空间中靠近 </a:t>
            </a:r>
            <a:r>
              <a:rPr lang="en-US" altLang="zh-CN" dirty="0"/>
              <a:t>.C</a:t>
            </a:r>
            <a:r>
              <a:rPr lang="zh-CN" altLang="en-US" dirty="0"/>
              <a:t>是类别数量，</a:t>
            </a:r>
            <a:r>
              <a:rPr lang="en-US" altLang="zh-CN" dirty="0"/>
              <a:t>X</a:t>
            </a:r>
            <a:r>
              <a:rPr lang="zh-CN" altLang="en-US" dirty="0"/>
              <a:t>分布是源域和目标域中属于类别</a:t>
            </a:r>
            <a:r>
              <a:rPr lang="en-US" altLang="zh-CN" dirty="0"/>
              <a:t>a</a:t>
            </a:r>
            <a:r>
              <a:rPr lang="zh-CN" altLang="en-US" dirty="0"/>
              <a:t>的样本。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除了对齐相同类别的样本之外，还需要确保不同类别的样本被最大化分离。为了实现类别分离，作者提出了 </a:t>
            </a:r>
            <a:r>
              <a:rPr lang="zh-CN" altLang="en-US" b="1" dirty="0"/>
              <a:t>分离损失（</a:t>
            </a:r>
            <a:r>
              <a:rPr lang="en-US" altLang="zh-CN" b="1" dirty="0"/>
              <a:t>Separation Loss</a:t>
            </a:r>
            <a:r>
              <a:rPr lang="zh-CN" altLang="en-US" b="1" dirty="0"/>
              <a:t>）</a:t>
            </a:r>
            <a:r>
              <a:rPr lang="zh-CN" altLang="en-US" dirty="0"/>
              <a:t>，用公式（</a:t>
            </a:r>
            <a:r>
              <a:rPr lang="en-US" altLang="zh-CN" dirty="0"/>
              <a:t>4</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 </a:t>
            </a:r>
            <a:r>
              <a:rPr lang="zh-CN" altLang="en-US" dirty="0"/>
              <a:t>是衡量分布之间相似性的度量。分离损失的目的是</a:t>
            </a:r>
            <a:r>
              <a:rPr lang="zh-CN" altLang="en-US" b="1" dirty="0"/>
              <a:t>最大化不同类别样本的距离</a:t>
            </a:r>
            <a:r>
              <a:rPr lang="zh-CN" altLang="en-US" dirty="0"/>
              <a:t>，确保它们在特征空间中被清晰分开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作者提出了一个新的综合损失函数，称为 </a:t>
            </a:r>
            <a:r>
              <a:rPr lang="zh-CN" altLang="en-US" b="1" dirty="0"/>
              <a:t>分类与对比语义对齐损失（</a:t>
            </a:r>
            <a:r>
              <a:rPr lang="en-US" altLang="zh-CN" b="1" dirty="0"/>
              <a:t>Classification and Contrastive Semantic Alignment Loss, CCSA</a:t>
            </a:r>
            <a:r>
              <a:rPr lang="zh-CN" altLang="en-US" b="1" dirty="0"/>
              <a:t>）</a:t>
            </a:r>
            <a:r>
              <a:rPr lang="zh-CN" altLang="en-US" dirty="0"/>
              <a:t>，结合了三种损失。</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由于目标域的数据较少，作者提出在训练好分类器 </a:t>
            </a:r>
            <a:r>
              <a:rPr lang="en-US" altLang="zh-CN" dirty="0"/>
              <a:t>h </a:t>
            </a:r>
            <a:r>
              <a:rPr lang="zh-CN" altLang="en-US" dirty="0"/>
              <a:t>后，可以使用目标域的少量样本通过微调（</a:t>
            </a:r>
            <a:r>
              <a:rPr lang="en-US" altLang="zh-CN" dirty="0"/>
              <a:t>fine-tuning</a:t>
            </a:r>
            <a:r>
              <a:rPr lang="zh-CN" altLang="en-US" dirty="0"/>
              <a:t>）来进一步优化目标域的性能。公式（</a:t>
            </a:r>
            <a:r>
              <a:rPr lang="en-US" altLang="zh-CN" dirty="0"/>
              <a:t>6</a:t>
            </a:r>
            <a:r>
              <a:rPr lang="zh-CN" altLang="en-US" dirty="0"/>
              <a:t>）表示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20424A8-0D62-8238-7138-03F4172F7BDD}"/>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2967638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6076-29C2-0739-1348-3FFA867A99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BCC88-0651-D25B-F255-D63A837B75B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78D133D-C912-BF45-8DDE-AC1D633C4C2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图中不同的</a:t>
            </a:r>
            <a:r>
              <a:rPr lang="zh-CN" altLang="en-US" b="1" dirty="0"/>
              <a:t>颜色</a:t>
            </a:r>
            <a:r>
              <a:rPr lang="zh-CN" altLang="en-US" dirty="0"/>
              <a:t>代表不同的领域（源域和目标域），而不同的</a:t>
            </a:r>
            <a:r>
              <a:rPr lang="zh-CN" altLang="en-US" b="1" dirty="0"/>
              <a:t>形状</a:t>
            </a:r>
            <a:r>
              <a:rPr lang="zh-CN" altLang="en-US" dirty="0"/>
              <a:t>代表不同的类别。在训练过程中，模型通过语义对齐损失和分离损失将不同颜色的相同形状（即来自不同域但属于同一类别的样本）尽可能对齐，同时确保不同形状（不同类别）之间保持良好的分离。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训练阶段</a:t>
            </a:r>
            <a:r>
              <a:rPr lang="zh-CN" altLang="en-US" dirty="0"/>
              <a:t>：通过语义对齐损失、分离损失和分类损失来对齐源域和目标域的特征分布，并确保类别间的分离。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测试阶段</a:t>
            </a:r>
            <a:r>
              <a:rPr lang="zh-CN" altLang="en-US" dirty="0"/>
              <a:t>：利用训练好的嵌入函数 </a:t>
            </a:r>
            <a:r>
              <a:rPr lang="en-US" altLang="zh-CN" dirty="0" err="1"/>
              <a:t>ggg</a:t>
            </a:r>
            <a:r>
              <a:rPr lang="zh-CN" altLang="en-US" dirty="0"/>
              <a:t>，将新样本映射到领域不变的特征空间，确保即使是来自未见过的目标域样本也能被准确分类。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0807F74-FD23-7392-D3CF-A7329F94E810}"/>
              </a:ext>
            </a:extLst>
          </p:cNvPr>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190557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E28CE-77F1-2C02-EB13-C352198F3C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CF1246-1CD3-F601-BE04-B61320BE85D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97560D2-F22B-8ADB-D903-BD2389D9CF6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当目标域数据集</a:t>
            </a:r>
            <a:r>
              <a:rPr lang="en-US" altLang="zh-CN" dirty="0"/>
              <a:t>​</a:t>
            </a:r>
            <a:r>
              <a:rPr lang="zh-CN" altLang="en-US" dirty="0"/>
              <a:t>很小的时候，最小化语义对齐损失 公式（</a:t>
            </a:r>
            <a:r>
              <a:rPr lang="en-US" altLang="zh-CN" dirty="0"/>
              <a:t>5</a:t>
            </a:r>
            <a:r>
              <a:rPr lang="zh-CN" altLang="en-US" dirty="0"/>
              <a:t>） 成为一个挑战。因为 </a:t>
            </a:r>
            <a:r>
              <a:rPr lang="zh-CN" altLang="en-US" b="1" dirty="0"/>
              <a:t>语义对齐损失</a:t>
            </a:r>
            <a:r>
              <a:rPr lang="zh-CN" altLang="en-US" dirty="0"/>
              <a:t> 和 </a:t>
            </a:r>
            <a:r>
              <a:rPr lang="zh-CN" altLang="en-US" b="1" dirty="0"/>
              <a:t>分离损失</a:t>
            </a:r>
            <a:r>
              <a:rPr lang="zh-CN" altLang="en-US" dirty="0"/>
              <a:t> 都依赖于计算分布之间的距离或相似性，而这些分布在样本数量有限时很难被准确表示。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为了解决这个问题，作者提出不直接尝试通过统计量表征分布，而是通过计算嵌入空间中点对点的</a:t>
            </a:r>
            <a:r>
              <a:rPr lang="zh-CN" altLang="en-US" b="1" dirty="0"/>
              <a:t>平均成对距离</a:t>
            </a:r>
            <a:r>
              <a:rPr lang="zh-CN" altLang="en-US" dirty="0"/>
              <a:t>来近似源域和目标域的分布距离。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在原本的语义对齐损失公式（</a:t>
            </a:r>
            <a:r>
              <a:rPr lang="en-US" altLang="zh-CN" dirty="0"/>
              <a:t>3</a:t>
            </a:r>
            <a:r>
              <a:rPr lang="zh-CN" altLang="en-US" dirty="0"/>
              <a:t>）中，我们计算的是源域和目标域相同类别样本的分布差异。由于目标域样本少，作者修改了计算方式，使用 </a:t>
            </a:r>
            <a:r>
              <a:rPr lang="zh-CN" altLang="en-US" b="1" dirty="0"/>
              <a:t>成对样本之间的平均距离</a:t>
            </a:r>
            <a:r>
              <a:rPr lang="zh-CN" altLang="en-US" dirty="0"/>
              <a:t> 代替分布距离。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7</a:t>
            </a:r>
            <a:r>
              <a:rPr lang="zh-CN" altLang="en-US" dirty="0"/>
              <a:t>）展示了新的距离计算方法：</a:t>
            </a:r>
            <a:r>
              <a:rPr lang="en-US" altLang="zh-CN" dirty="0"/>
              <a:t>d </a:t>
            </a:r>
            <a:r>
              <a:rPr lang="zh-CN" altLang="en-US" dirty="0"/>
              <a:t>表示成对样本之间的距离。</a:t>
            </a:r>
            <a:r>
              <a:rPr lang="en-US" altLang="zh-CN" dirty="0"/>
              <a:t>g</a:t>
            </a:r>
            <a:r>
              <a:rPr lang="zh-CN" altLang="en-US" dirty="0"/>
              <a:t>分别表示源域样本和目标域样本通过嵌入函数 </a:t>
            </a:r>
            <a:r>
              <a:rPr lang="en-US" altLang="zh-CN" dirty="0" err="1"/>
              <a:t>ggg</a:t>
            </a:r>
            <a:r>
              <a:rPr lang="en-US" altLang="zh-CN" dirty="0"/>
              <a:t> </a:t>
            </a:r>
            <a:r>
              <a:rPr lang="zh-CN" altLang="en-US" dirty="0"/>
              <a:t>映射到特征空间的特征。</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这个方法允许即使只有一个目标域样本，也能与所有源域样本进行配对，从而有效对齐整个源域和目标域的特征表示。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类似地，分离损失（公式（</a:t>
            </a:r>
            <a:r>
              <a:rPr lang="en-US" altLang="zh-CN" dirty="0"/>
              <a:t>4</a:t>
            </a:r>
            <a:r>
              <a:rPr lang="zh-CN" altLang="en-US" dirty="0"/>
              <a:t>））也被修改为计算不同类别样本之间的平均成对距离。公式（</a:t>
            </a:r>
            <a:r>
              <a:rPr lang="en-US" altLang="zh-CN" dirty="0"/>
              <a:t>8</a:t>
            </a:r>
            <a:r>
              <a:rPr lang="zh-CN" altLang="en-US" dirty="0"/>
              <a:t>）定义了分离损失的新计算方式：</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假设 </a:t>
            </a:r>
            <a:r>
              <a:rPr lang="en-US" altLang="zh-CN" dirty="0" err="1"/>
              <a:t>y_i^s</a:t>
            </a:r>
            <a:r>
              <a:rPr lang="en-US" altLang="zh-CN" dirty="0"/>
              <a:t> = a</a:t>
            </a:r>
            <a:r>
              <a:rPr lang="zh-CN" altLang="en-US" dirty="0"/>
              <a:t>且 </a:t>
            </a:r>
            <a:r>
              <a:rPr lang="en-US" altLang="zh-CN" dirty="0" err="1"/>
              <a:t>y_j^t</a:t>
            </a:r>
            <a:r>
              <a:rPr lang="en-US" altLang="zh-CN" dirty="0"/>
              <a:t> = by</a:t>
            </a:r>
            <a:r>
              <a:rPr lang="zh-CN" altLang="en-US" dirty="0"/>
              <a:t>，表示源域和目标域样本属于不同类别。</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9</a:t>
            </a:r>
            <a:r>
              <a:rPr lang="zh-CN" altLang="en-US" dirty="0"/>
              <a:t>）定义了语义对齐损失中的成对距离 使用矩阵或向量的欧氏范数计算样本在嵌入空间中的距离。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10</a:t>
            </a:r>
            <a:r>
              <a:rPr lang="zh-CN" altLang="en-US" dirty="0"/>
              <a:t>）定义了分离损失中的相似性度量。</a:t>
            </a:r>
            <a:r>
              <a:rPr lang="en-US" altLang="zh-CN" dirty="0"/>
              <a:t>m </a:t>
            </a:r>
            <a:r>
              <a:rPr lang="zh-CN" altLang="en-US" dirty="0"/>
              <a:t>是一个表示分离程度的 </a:t>
            </a:r>
            <a:r>
              <a:rPr lang="en-US" altLang="zh-CN" b="1" dirty="0"/>
              <a:t>margin</a:t>
            </a:r>
            <a:r>
              <a:rPr lang="zh-CN" altLang="en-US" dirty="0"/>
              <a:t>（边界），确保不同类别的样本在嵌入空间中保持一定的距离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分类损失与对比语义对齐损失之间的权重通过 </a:t>
            </a:r>
            <a:r>
              <a:rPr lang="en-US" altLang="zh-CN" dirty="0"/>
              <a:t>1 - \gamma</a:t>
            </a:r>
            <a:r>
              <a:rPr lang="zh-CN" altLang="en-US" dirty="0"/>
              <a:t>和 </a:t>
            </a:r>
            <a:r>
              <a:rPr lang="en-US" altLang="zh-CN" dirty="0"/>
              <a:t>\gamma </a:t>
            </a:r>
            <a:r>
              <a:rPr lang="zh-CN" altLang="en-US" dirty="0"/>
              <a:t>控制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15099F1-B08E-CD36-9ED5-6051CCF1A16C}"/>
              </a:ext>
            </a:extLst>
          </p:cNvPr>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2112219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b="0" i="0" kern="1200" dirty="0">
                <a:solidFill>
                  <a:schemeClr val="tx1"/>
                </a:solidFill>
                <a:effectLst/>
                <a:latin typeface="微软雅黑" panose="020B0503020204020204" charset="-122"/>
                <a:ea typeface="微软雅黑" panose="020B0503020204020204" charset="-122"/>
                <a:cs typeface="+mn-cs"/>
              </a:rPr>
              <a:t>表</a:t>
            </a:r>
            <a:r>
              <a:rPr lang="en-US" altLang="zh-CN" sz="1600" b="0" i="0" kern="1200" dirty="0">
                <a:solidFill>
                  <a:schemeClr val="tx1"/>
                </a:solidFill>
                <a:effectLst/>
                <a:latin typeface="微软雅黑" panose="020B0503020204020204" charset="-122"/>
                <a:ea typeface="微软雅黑" panose="020B0503020204020204" charset="-122"/>
                <a:cs typeface="+mn-cs"/>
              </a:rPr>
              <a:t>1</a:t>
            </a:r>
            <a:r>
              <a:rPr lang="zh-CN" altLang="en-US" sz="1600" b="0" i="0" kern="1200" dirty="0">
                <a:solidFill>
                  <a:schemeClr val="tx1"/>
                </a:solidFill>
                <a:effectLst/>
                <a:latin typeface="微软雅黑" panose="020B0503020204020204" charset="-122"/>
                <a:ea typeface="微软雅黑" panose="020B0503020204020204" charset="-122"/>
                <a:cs typeface="+mn-cs"/>
              </a:rPr>
              <a:t>：</a:t>
            </a:r>
            <a:r>
              <a:rPr lang="zh-CN" altLang="en-US" dirty="0"/>
              <a:t>在域之间差异较小时（例如 </a:t>
            </a:r>
            <a:r>
              <a:rPr lang="en-US" altLang="zh-CN" b="1" dirty="0"/>
              <a:t>W → D</a:t>
            </a:r>
            <a:r>
              <a:rPr lang="zh-CN" altLang="en-US" dirty="0"/>
              <a:t> 和 </a:t>
            </a:r>
            <a:r>
              <a:rPr lang="en-US" altLang="zh-CN" b="1" dirty="0"/>
              <a:t>D → W</a:t>
            </a:r>
            <a:r>
              <a:rPr lang="zh-CN" altLang="en-US" dirty="0"/>
              <a:t>），</a:t>
            </a:r>
            <a:r>
              <a:rPr lang="zh-CN" altLang="en-US" b="1" dirty="0"/>
              <a:t>无监督算法</a:t>
            </a:r>
            <a:r>
              <a:rPr lang="zh-CN" altLang="en-US" dirty="0"/>
              <a:t>（</a:t>
            </a:r>
            <a:r>
              <a:rPr lang="en-US" altLang="zh-CN" dirty="0"/>
              <a:t>UDA </a:t>
            </a:r>
            <a:r>
              <a:rPr lang="zh-CN" altLang="en-US" dirty="0"/>
              <a:t>方法）能够很好地处理这些任务。然而，在源域和目标域差异较大的情况下（例如 </a:t>
            </a:r>
            <a:r>
              <a:rPr lang="en-US" altLang="zh-CN" b="1" dirty="0"/>
              <a:t>A → W</a:t>
            </a:r>
            <a:r>
              <a:rPr lang="zh-CN" altLang="en-US" dirty="0"/>
              <a:t>、</a:t>
            </a:r>
            <a:r>
              <a:rPr lang="en-US" altLang="zh-CN" b="1" dirty="0"/>
              <a:t>W → A</a:t>
            </a:r>
            <a:r>
              <a:rPr lang="zh-CN" altLang="en-US" dirty="0"/>
              <a:t>、</a:t>
            </a:r>
            <a:r>
              <a:rPr lang="en-US" altLang="zh-CN" b="1" dirty="0"/>
              <a:t>A → D</a:t>
            </a:r>
            <a:r>
              <a:rPr lang="zh-CN" altLang="en-US" dirty="0"/>
              <a:t> 和 </a:t>
            </a:r>
            <a:r>
              <a:rPr lang="en-US" altLang="zh-CN" b="1" dirty="0"/>
              <a:t>D → A</a:t>
            </a:r>
            <a:r>
              <a:rPr lang="zh-CN" altLang="en-US" dirty="0"/>
              <a:t>），</a:t>
            </a:r>
            <a:r>
              <a:rPr lang="en-US" altLang="zh-CN" b="1" dirty="0"/>
              <a:t>CCSA</a:t>
            </a:r>
            <a:r>
              <a:rPr lang="zh-CN" altLang="en-US" dirty="0"/>
              <a:t> 方法相比第二好的算法显示了更大的性能提升。</a:t>
            </a:r>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0287-F456-C9CB-DB6C-5C90DA5CB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6F0DCC-9A79-CC83-039E-CAEFD2D57DB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5F820DE-EBF3-4875-16C0-07A17990C634}"/>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4D1C66B-7811-8D51-654F-57EFEF3E67E6}"/>
              </a:ext>
            </a:extLst>
          </p:cNvPr>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2431244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964DB-EA65-265D-289C-C969DA23CF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7B7709-0EC2-DED6-340C-A2E7B8A2E56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B6AF901-A60D-1E9F-1BC1-918EC6154DD5}"/>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数字</a:t>
            </a:r>
            <a:r>
              <a:rPr lang="en-US" altLang="zh-CN" b="0" i="0" dirty="0">
                <a:solidFill>
                  <a:srgbClr val="000000"/>
                </a:solidFill>
                <a:effectLst/>
                <a:latin typeface="微软雅黑" panose="020B0503020204020204" charset="-122"/>
                <a:ea typeface="微软雅黑" panose="020B0503020204020204" charset="-122"/>
              </a:rPr>
              <a:t>0</a:t>
            </a:r>
            <a:r>
              <a:rPr lang="zh-CN" altLang="en-US" b="0" i="0" dirty="0">
                <a:solidFill>
                  <a:srgbClr val="000000"/>
                </a:solidFill>
                <a:effectLst/>
                <a:latin typeface="微软雅黑" panose="020B0503020204020204" charset="-122"/>
                <a:ea typeface="微软雅黑" panose="020B0503020204020204" charset="-122"/>
              </a:rPr>
              <a:t>到</a:t>
            </a:r>
            <a:r>
              <a:rPr lang="en-US" altLang="zh-CN" b="0" i="0" dirty="0">
                <a:solidFill>
                  <a:srgbClr val="000000"/>
                </a:solidFill>
                <a:effectLst/>
                <a:latin typeface="微软雅黑" panose="020B0503020204020204" charset="-122"/>
                <a:ea typeface="微软雅黑" panose="020B0503020204020204" charset="-122"/>
              </a:rPr>
              <a:t>9.</a:t>
            </a:r>
            <a:r>
              <a:rPr lang="zh-CN" altLang="en-US" dirty="0"/>
              <a:t>从 </a:t>
            </a:r>
            <a:r>
              <a:rPr lang="en-US" altLang="zh-CN" b="1" dirty="0"/>
              <a:t>MNIST</a:t>
            </a:r>
            <a:r>
              <a:rPr lang="zh-CN" altLang="en-US" dirty="0"/>
              <a:t> 中随机选择了 </a:t>
            </a:r>
            <a:r>
              <a:rPr lang="en-US" altLang="zh-CN" b="1" dirty="0"/>
              <a:t>2000 </a:t>
            </a:r>
            <a:r>
              <a:rPr lang="zh-CN" altLang="en-US" b="1" dirty="0"/>
              <a:t>张图像</a:t>
            </a:r>
            <a:r>
              <a:rPr lang="zh-CN" altLang="en-US" dirty="0"/>
              <a:t>，从 </a:t>
            </a:r>
            <a:r>
              <a:rPr lang="en-US" altLang="zh-CN" b="1" dirty="0"/>
              <a:t>USPS</a:t>
            </a:r>
            <a:r>
              <a:rPr lang="zh-CN" altLang="en-US" dirty="0"/>
              <a:t> 中随机选择了 </a:t>
            </a:r>
            <a:r>
              <a:rPr lang="en-US" altLang="zh-CN" b="1" dirty="0"/>
              <a:t>1800 </a:t>
            </a:r>
            <a:r>
              <a:rPr lang="zh-CN" altLang="en-US" b="1" dirty="0"/>
              <a:t>张图像</a:t>
            </a:r>
            <a:r>
              <a:rPr lang="zh-CN" altLang="en-US" dirty="0"/>
              <a:t>。在目标域中，作者随机选择了 </a:t>
            </a:r>
            <a:r>
              <a:rPr lang="zh-CN" altLang="en-US" b="1" dirty="0"/>
              <a:t>每个类别的 </a:t>
            </a:r>
            <a:r>
              <a:rPr lang="en-US" altLang="zh-CN" b="1" dirty="0"/>
              <a:t>n </a:t>
            </a:r>
            <a:r>
              <a:rPr lang="zh-CN" altLang="en-US" b="1" dirty="0"/>
              <a:t>个有标签样本</a:t>
            </a:r>
            <a:r>
              <a:rPr lang="zh-CN" altLang="en-US" dirty="0"/>
              <a:t>，并将这些样本用于训练。实验中考虑的 </a:t>
            </a:r>
            <a:r>
              <a:rPr lang="en-US" altLang="zh-CN" dirty="0" err="1"/>
              <a:t>nnn</a:t>
            </a:r>
            <a:r>
              <a:rPr lang="en-US" altLang="zh-CN" dirty="0"/>
              <a:t> </a:t>
            </a:r>
            <a:r>
              <a:rPr lang="zh-CN" altLang="en-US" dirty="0"/>
              <a:t>值从 </a:t>
            </a:r>
            <a:r>
              <a:rPr lang="en-US" altLang="zh-CN" b="1" dirty="0"/>
              <a:t>1 </a:t>
            </a:r>
            <a:r>
              <a:rPr lang="zh-CN" altLang="en-US" b="1" dirty="0"/>
              <a:t>到 </a:t>
            </a:r>
            <a:r>
              <a:rPr lang="en-US" altLang="zh-CN" b="1" dirty="0"/>
              <a:t>8</a:t>
            </a:r>
            <a:r>
              <a:rPr lang="zh-CN" altLang="en-US" dirty="0"/>
              <a:t> 不等。每个实验重复进行了 </a:t>
            </a:r>
            <a:r>
              <a:rPr lang="en-US" altLang="zh-CN" b="1" dirty="0"/>
              <a:t>10 </a:t>
            </a:r>
            <a:r>
              <a:rPr lang="zh-CN" altLang="en-US" b="1" dirty="0"/>
              <a:t>次</a:t>
            </a:r>
            <a:r>
              <a:rPr lang="zh-CN" altLang="en-US" dirty="0"/>
              <a:t>，每次使用不同的随机选择样本。实验结果中，作者只展示了分类准确率的平均值，因为每次实验的标准差很小，说明结果的稳定性较高。</a:t>
            </a:r>
            <a:endParaRPr lang="en-US" altLang="zh-CN" dirty="0"/>
          </a:p>
          <a:p>
            <a:pPr algn="just"/>
            <a:r>
              <a:rPr lang="zh-CN" altLang="en-US" dirty="0"/>
              <a:t>作者将他们的 </a:t>
            </a:r>
            <a:r>
              <a:rPr lang="en-US" altLang="zh-CN" b="1" dirty="0"/>
              <a:t>CCSA</a:t>
            </a:r>
            <a:r>
              <a:rPr lang="zh-CN" altLang="en-US" dirty="0"/>
              <a:t> 方法与 </a:t>
            </a:r>
            <a:r>
              <a:rPr lang="zh-CN" altLang="en-US" b="1" dirty="0"/>
              <a:t>两个最近的无监督领域自适应（</a:t>
            </a:r>
            <a:r>
              <a:rPr lang="en-US" altLang="zh-CN" b="1" dirty="0"/>
              <a:t>UDA</a:t>
            </a:r>
            <a:r>
              <a:rPr lang="zh-CN" altLang="en-US" b="1" dirty="0"/>
              <a:t>）方法</a:t>
            </a:r>
            <a:r>
              <a:rPr lang="zh-CN" altLang="en-US" dirty="0"/>
              <a:t> 进行了对比。这些 </a:t>
            </a:r>
            <a:r>
              <a:rPr lang="en-US" altLang="zh-CN" dirty="0"/>
              <a:t>UDA </a:t>
            </a:r>
            <a:r>
              <a:rPr lang="zh-CN" altLang="en-US" dirty="0"/>
              <a:t>方法在训练过程中使用了目标域的</a:t>
            </a:r>
            <a:r>
              <a:rPr lang="zh-CN" altLang="en-US" b="1" dirty="0"/>
              <a:t>所有样本</a:t>
            </a:r>
            <a:r>
              <a:rPr lang="zh-CN" altLang="en-US" dirty="0"/>
              <a:t>，而 </a:t>
            </a:r>
            <a:r>
              <a:rPr lang="en-US" altLang="zh-CN" dirty="0"/>
              <a:t>CCSA </a:t>
            </a:r>
            <a:r>
              <a:rPr lang="zh-CN" altLang="en-US" dirty="0"/>
              <a:t>方法只使用了每个类别的</a:t>
            </a:r>
            <a:r>
              <a:rPr lang="zh-CN" altLang="en-US" b="1" dirty="0"/>
              <a:t>少量有标签目标样本</a:t>
            </a:r>
            <a:r>
              <a:rPr lang="zh-CN" altLang="en-US" dirty="0"/>
              <a:t>（即每个类别 </a:t>
            </a:r>
            <a:r>
              <a:rPr lang="en-US" altLang="zh-CN" dirty="0"/>
              <a:t>n </a:t>
            </a:r>
            <a:r>
              <a:rPr lang="zh-CN" altLang="en-US" dirty="0"/>
              <a:t>个样本）进行训练。这使得 </a:t>
            </a:r>
            <a:r>
              <a:rPr lang="en-US" altLang="zh-CN" dirty="0"/>
              <a:t>CCSA </a:t>
            </a:r>
            <a:r>
              <a:rPr lang="zh-CN" altLang="en-US" dirty="0"/>
              <a:t>更加适用于目标域数据稀缺的场景。尽管使用的目标域样本非常少，</a:t>
            </a:r>
            <a:r>
              <a:rPr lang="en-US" altLang="zh-CN" dirty="0"/>
              <a:t>CCSA </a:t>
            </a:r>
            <a:r>
              <a:rPr lang="zh-CN" altLang="en-US" dirty="0"/>
              <a:t>在这种小样本情况下依然表现良好。</a:t>
            </a:r>
            <a:endParaRPr lang="en-US" altLang="zh-CN" dirty="0"/>
          </a:p>
          <a:p>
            <a:pPr algn="just"/>
            <a:r>
              <a:rPr lang="zh-CN" altLang="en-US" dirty="0"/>
              <a:t>实验结果表明，</a:t>
            </a:r>
            <a:r>
              <a:rPr lang="en-US" altLang="zh-CN" dirty="0"/>
              <a:t>CCSA </a:t>
            </a:r>
            <a:r>
              <a:rPr lang="zh-CN" altLang="en-US" dirty="0"/>
              <a:t>即使在每个类别只有 </a:t>
            </a:r>
            <a:r>
              <a:rPr lang="en-US" altLang="zh-CN" b="1" dirty="0"/>
              <a:t>1 </a:t>
            </a:r>
            <a:r>
              <a:rPr lang="zh-CN" altLang="en-US" b="1" dirty="0"/>
              <a:t>个目标域样本</a:t>
            </a:r>
            <a:r>
              <a:rPr lang="zh-CN" altLang="en-US" dirty="0"/>
              <a:t>（</a:t>
            </a:r>
            <a:r>
              <a:rPr lang="en-US" altLang="zh-CN" dirty="0"/>
              <a:t>n=1n = 1n=1</a:t>
            </a:r>
            <a:r>
              <a:rPr lang="zh-CN" altLang="en-US" dirty="0"/>
              <a:t>）时，仍然能够取得良好的性能。随着目标域样本数量的增加（即 </a:t>
            </a:r>
            <a:r>
              <a:rPr lang="en-US" altLang="zh-CN" dirty="0" err="1"/>
              <a:t>nnn</a:t>
            </a:r>
            <a:r>
              <a:rPr lang="en-US" altLang="zh-CN" dirty="0"/>
              <a:t> </a:t>
            </a:r>
            <a:r>
              <a:rPr lang="zh-CN" altLang="en-US" dirty="0"/>
              <a:t>从 </a:t>
            </a:r>
            <a:r>
              <a:rPr lang="en-US" altLang="zh-CN" dirty="0"/>
              <a:t>1 </a:t>
            </a:r>
            <a:r>
              <a:rPr lang="zh-CN" altLang="en-US" dirty="0"/>
              <a:t>增加到更高的值），分类准确率迅速提高，并很快</a:t>
            </a:r>
            <a:r>
              <a:rPr lang="zh-CN" altLang="en-US" b="1" dirty="0"/>
              <a:t>收敛到较高的准确率</a:t>
            </a:r>
            <a:r>
              <a:rPr lang="zh-CN" altLang="en-US" dirty="0"/>
              <a:t>。这表明即使在目标域数据稀缺的情况下，</a:t>
            </a:r>
            <a:r>
              <a:rPr lang="en-US" altLang="zh-CN" dirty="0"/>
              <a:t>CCSA </a:t>
            </a:r>
            <a:r>
              <a:rPr lang="zh-CN" altLang="en-US" dirty="0"/>
              <a:t>也能够有效适应，并且只需少量样本就能达到接近最佳的性能。</a:t>
            </a:r>
            <a:endParaRPr lang="en-US" altLang="zh-CN" dirty="0"/>
          </a:p>
          <a:p>
            <a:pPr algn="just"/>
            <a:endParaRPr lang="en-US" altLang="zh-CN" dirty="0"/>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236A0EA-5414-D952-0C93-335DB4F31DA2}"/>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2011065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7CDCC-BB08-B670-603F-B219DB7F6A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57F582-4607-6AE4-F0B7-B026104ACC9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3966235-B8FB-860B-608C-23104EA05AA6}"/>
              </a:ext>
            </a:extLst>
          </p:cNvPr>
          <p:cNvSpPr>
            <a:spLocks noGrp="1"/>
          </p:cNvSpPr>
          <p:nvPr>
            <p:ph type="body" idx="1"/>
          </p:nvPr>
        </p:nvSpPr>
        <p:spPr/>
        <p:txBody>
          <a:bodyPr/>
          <a:lstStyle/>
          <a:p>
            <a:r>
              <a:rPr lang="en-US" altLang="zh-CN" sz="1600" b="0" i="0" kern="1200" dirty="0">
                <a:solidFill>
                  <a:schemeClr val="tx1"/>
                </a:solidFill>
                <a:effectLst/>
                <a:latin typeface="微软雅黑" panose="020B0503020204020204" charset="-122"/>
                <a:ea typeface="微软雅黑" panose="020B0503020204020204" charset="-122"/>
                <a:cs typeface="+mn-cs"/>
              </a:rPr>
              <a:t>VCLS </a:t>
            </a:r>
            <a:r>
              <a:rPr lang="en-US" altLang="zh-CN" sz="1800" dirty="0">
                <a:solidFill>
                  <a:srgbClr val="000000"/>
                </a:solidFill>
                <a:effectLst/>
                <a:latin typeface="NimbusRomNo9L-Regu"/>
              </a:rPr>
              <a:t>PASCAL VOC2007 (</a:t>
            </a:r>
            <a:r>
              <a:rPr lang="en-US" altLang="zh-CN" sz="1800" dirty="0">
                <a:solidFill>
                  <a:srgbClr val="000000"/>
                </a:solidFill>
                <a:effectLst/>
                <a:latin typeface="CMSY10"/>
              </a:rPr>
              <a:t>V</a:t>
            </a:r>
            <a:r>
              <a:rPr lang="en-US" altLang="zh-CN" sz="1800" dirty="0">
                <a:solidFill>
                  <a:srgbClr val="000000"/>
                </a:solidFill>
                <a:effectLst/>
                <a:latin typeface="NimbusRomNo9L-Regu"/>
              </a:rPr>
              <a:t>) , LabelMe (</a:t>
            </a:r>
            <a:r>
              <a:rPr lang="en-US" altLang="zh-CN" sz="1800" dirty="0">
                <a:solidFill>
                  <a:srgbClr val="000000"/>
                </a:solidFill>
                <a:effectLst/>
                <a:latin typeface="CMSY10"/>
              </a:rPr>
              <a:t>L</a:t>
            </a:r>
            <a:r>
              <a:rPr lang="en-US" altLang="zh-CN" sz="1800" dirty="0">
                <a:solidFill>
                  <a:srgbClr val="000000"/>
                </a:solidFill>
                <a:effectLst/>
                <a:latin typeface="NimbusRomNo9L-Regu"/>
              </a:rPr>
              <a:t>) , Caltech-101 (</a:t>
            </a:r>
            <a:r>
              <a:rPr lang="en-US" altLang="zh-CN" sz="1800" dirty="0">
                <a:solidFill>
                  <a:srgbClr val="000000"/>
                </a:solidFill>
                <a:effectLst/>
                <a:latin typeface="CMSY10"/>
              </a:rPr>
              <a:t>C</a:t>
            </a:r>
            <a:r>
              <a:rPr lang="en-US" altLang="zh-CN" sz="1800" dirty="0">
                <a:solidFill>
                  <a:srgbClr val="000000"/>
                </a:solidFill>
                <a:effectLst/>
                <a:latin typeface="NimbusRomNo9L-Regu"/>
              </a:rPr>
              <a:t>) , and SUN09 (</a:t>
            </a:r>
            <a:r>
              <a:rPr lang="en-US" altLang="zh-CN" sz="1800" dirty="0">
                <a:solidFill>
                  <a:srgbClr val="000000"/>
                </a:solidFill>
                <a:effectLst/>
                <a:latin typeface="CMSY10"/>
              </a:rPr>
              <a:t>S</a:t>
            </a:r>
            <a:r>
              <a:rPr lang="en-US" altLang="zh-CN" sz="1800" dirty="0">
                <a:solidFill>
                  <a:srgbClr val="000000"/>
                </a:solidFill>
                <a:effectLst/>
                <a:latin typeface="NimbusRomNo9L-Regu"/>
              </a:rPr>
              <a:t>) </a:t>
            </a:r>
          </a:p>
          <a:p>
            <a:r>
              <a:rPr lang="zh-CN" altLang="en-US" dirty="0"/>
              <a:t>这是</a:t>
            </a:r>
            <a:r>
              <a:rPr lang="en-US" altLang="zh-CN" dirty="0"/>
              <a:t>4</a:t>
            </a:r>
            <a:r>
              <a:rPr lang="zh-CN" altLang="en-US" dirty="0"/>
              <a:t>个跨域实验，即在每次评估中，将一个域作为目标域（测试集），而其余的域作为源域（训练集）。</a:t>
            </a:r>
            <a:endParaRPr lang="en-US" altLang="zh-CN" sz="1800" dirty="0">
              <a:solidFill>
                <a:srgbClr val="000000"/>
              </a:solidFill>
              <a:effectLst/>
              <a:latin typeface="NimbusRomNo9L-Regu"/>
            </a:endParaRPr>
          </a:p>
          <a:p>
            <a:r>
              <a:rPr lang="zh-CN" altLang="en-US" dirty="0"/>
              <a:t>作者使用了 </a:t>
            </a:r>
            <a:r>
              <a:rPr lang="en-US" altLang="zh-CN" b="1" dirty="0"/>
              <a:t>DeCaF-fc6 </a:t>
            </a:r>
            <a:r>
              <a:rPr lang="zh-CN" altLang="en-US" b="1" dirty="0"/>
              <a:t>特征     </a:t>
            </a:r>
            <a:r>
              <a:rPr lang="zh-CN" altLang="en-US" sz="2000" dirty="0"/>
              <a:t>为了训练网络，作者创建了 </a:t>
            </a:r>
            <a:r>
              <a:rPr lang="zh-CN" altLang="en-US" sz="2000" b="1" dirty="0"/>
              <a:t>正样本对</a:t>
            </a:r>
            <a:r>
              <a:rPr lang="zh-CN" altLang="en-US" sz="2000" dirty="0"/>
              <a:t> 和 </a:t>
            </a:r>
            <a:r>
              <a:rPr lang="zh-CN" altLang="en-US" sz="2000" b="1" dirty="0"/>
              <a:t>负样本对   </a:t>
            </a:r>
            <a:r>
              <a:rPr lang="zh-CN" altLang="en-US" sz="2400" dirty="0"/>
              <a:t>对于源域中的每个样本，作者随机选择 </a:t>
            </a:r>
            <a:r>
              <a:rPr lang="en-US" altLang="zh-CN" sz="2400" b="1" dirty="0"/>
              <a:t>5 </a:t>
            </a:r>
            <a:r>
              <a:rPr lang="zh-CN" altLang="en-US" sz="2400" b="1" dirty="0"/>
              <a:t>个来自其他源域的样本</a:t>
            </a:r>
            <a:r>
              <a:rPr lang="zh-CN" altLang="en-US" sz="2400" dirty="0"/>
              <a:t> 进行配对。这种方式避免了模型的</a:t>
            </a:r>
            <a:r>
              <a:rPr lang="zh-CN" altLang="en-US" sz="2400" b="1" dirty="0"/>
              <a:t>过拟合</a:t>
            </a:r>
            <a:r>
              <a:rPr lang="zh-CN" altLang="en-US" sz="2400" dirty="0"/>
              <a:t>，帮助模型更好地泛化到不同的域。</a:t>
            </a:r>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874F15C-ADD3-35AA-67E3-A433B40CB107}"/>
              </a:ext>
            </a:extLst>
          </p:cNvPr>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215785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C92C-6C25-6975-4AEC-28DEBC6A1C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A0571A-EFCF-8BF5-9552-474B1FF3B12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D5E0247-4CF7-14DD-DEA5-D44FD7B521CD}"/>
              </a:ext>
            </a:extLst>
          </p:cNvPr>
          <p:cNvSpPr>
            <a:spLocks noGrp="1"/>
          </p:cNvSpPr>
          <p:nvPr>
            <p:ph type="body" idx="1"/>
          </p:nvPr>
        </p:nvSpPr>
        <p:spPr/>
        <p:txBody>
          <a:bodyPr/>
          <a:lstStyle/>
          <a:p>
            <a:pPr algn="just"/>
            <a:r>
              <a:rPr lang="zh-CN" altLang="en-US" dirty="0"/>
              <a:t>数据集中的每张图像进行了 </a:t>
            </a:r>
            <a:r>
              <a:rPr lang="zh-CN" altLang="en-US" b="1" dirty="0"/>
              <a:t>旋转</a:t>
            </a:r>
            <a:r>
              <a:rPr lang="zh-CN" altLang="en-US" dirty="0"/>
              <a:t> 操作，每次旋转 </a:t>
            </a:r>
            <a:r>
              <a:rPr lang="en-US" altLang="zh-CN" b="1" dirty="0"/>
              <a:t>15 </a:t>
            </a:r>
            <a:r>
              <a:rPr lang="zh-CN" altLang="en-US" b="1" dirty="0"/>
              <a:t>度</a:t>
            </a:r>
            <a:r>
              <a:rPr lang="zh-CN" altLang="en-US" dirty="0"/>
              <a:t>，共旋转五次，生成了五个新的域：总共进行了 </a:t>
            </a:r>
            <a:r>
              <a:rPr lang="en-US" altLang="zh-CN" b="1" dirty="0"/>
              <a:t>6 </a:t>
            </a:r>
            <a:r>
              <a:rPr lang="zh-CN" altLang="en-US" b="1" dirty="0"/>
              <a:t>个跨域实验</a:t>
            </a:r>
            <a:r>
              <a:rPr lang="zh-CN" altLang="en-US" dirty="0"/>
              <a:t>，每次选择其中一个域作为目标域，剩下的域作为源域进行训练。目的是测试模型的泛化能力</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7E95412-918D-9551-7BDC-D61E2AAC36FD}"/>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021829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9758A-DD2F-983D-0D96-09AE27748E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F8229B-F2C8-6B08-EE42-55144781E5E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54EB26A-B2C0-3FA1-98F6-8E3EF98F97F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3</a:t>
            </a:r>
            <a:r>
              <a:rPr lang="zh-CN" altLang="en-US" dirty="0"/>
              <a:t>左侧展示了 </a:t>
            </a:r>
            <a:r>
              <a:rPr lang="en-US" altLang="zh-CN" b="1" dirty="0"/>
              <a:t>MNIST</a:t>
            </a:r>
            <a:r>
              <a:rPr lang="zh-CN" altLang="en-US" dirty="0"/>
              <a:t> 和 </a:t>
            </a:r>
            <a:r>
              <a:rPr lang="en-US" altLang="zh-CN" b="1" dirty="0"/>
              <a:t>USPS</a:t>
            </a:r>
            <a:r>
              <a:rPr lang="zh-CN" altLang="en-US" dirty="0"/>
              <a:t> 原始图像的 </a:t>
            </a:r>
            <a:r>
              <a:rPr lang="en-US" altLang="zh-CN" dirty="0"/>
              <a:t>t-SNE </a:t>
            </a:r>
            <a:r>
              <a:rPr lang="zh-CN" altLang="en-US" dirty="0"/>
              <a:t>可视化。每个点代表一个图像，使用 </a:t>
            </a:r>
            <a:r>
              <a:rPr lang="en-US" altLang="zh-CN" dirty="0"/>
              <a:t>t-SNE </a:t>
            </a:r>
            <a:r>
              <a:rPr lang="zh-CN" altLang="en-US" dirty="0"/>
              <a:t>将其映射到</a:t>
            </a:r>
            <a:r>
              <a:rPr lang="en-US" altLang="zh-CN" dirty="0"/>
              <a:t>2D</a:t>
            </a:r>
            <a:r>
              <a:rPr lang="zh-CN" altLang="en-US" dirty="0"/>
              <a:t>空间中。</a:t>
            </a:r>
            <a:r>
              <a:rPr lang="zh-CN" altLang="en-US" b="1" dirty="0"/>
              <a:t>同一个类别但来自不同域（</a:t>
            </a:r>
            <a:r>
              <a:rPr lang="en-US" altLang="zh-CN" b="1" dirty="0"/>
              <a:t>MNIST</a:t>
            </a:r>
            <a:r>
              <a:rPr lang="zh-CN" altLang="en-US" b="1" dirty="0"/>
              <a:t>和</a:t>
            </a:r>
            <a:r>
              <a:rPr lang="en-US" altLang="zh-CN" b="1" dirty="0"/>
              <a:t>USPS</a:t>
            </a:r>
            <a:r>
              <a:rPr lang="zh-CN" altLang="en-US" b="1" dirty="0"/>
              <a:t>）的样本在</a:t>
            </a:r>
            <a:r>
              <a:rPr lang="en-US" altLang="zh-CN" b="1" dirty="0"/>
              <a:t>2D</a:t>
            </a:r>
            <a:r>
              <a:rPr lang="zh-CN" altLang="en-US" b="1" dirty="0"/>
              <a:t>空间中相距很远</a:t>
            </a:r>
            <a:r>
              <a:rPr lang="zh-CN" altLang="en-US" dirty="0"/>
              <a:t>。例如，</a:t>
            </a:r>
            <a:r>
              <a:rPr lang="en-US" altLang="zh-CN" dirty="0"/>
              <a:t>USPS </a:t>
            </a:r>
            <a:r>
              <a:rPr lang="zh-CN" altLang="en-US" dirty="0"/>
              <a:t>的类别 </a:t>
            </a:r>
            <a:r>
              <a:rPr lang="en-US" altLang="zh-CN" dirty="0"/>
              <a:t>0</a:t>
            </a:r>
            <a:r>
              <a:rPr lang="zh-CN" altLang="en-US" dirty="0"/>
              <a:t>（标记为 </a:t>
            </a:r>
            <a:r>
              <a:rPr lang="en-US" altLang="zh-CN" dirty="0"/>
              <a:t>0U</a:t>
            </a:r>
            <a:r>
              <a:rPr lang="zh-CN" altLang="en-US" dirty="0"/>
              <a:t>）与 </a:t>
            </a:r>
            <a:r>
              <a:rPr lang="en-US" altLang="zh-CN" dirty="0"/>
              <a:t>MNIST </a:t>
            </a:r>
            <a:r>
              <a:rPr lang="zh-CN" altLang="en-US" dirty="0"/>
              <a:t>的类别 </a:t>
            </a:r>
            <a:r>
              <a:rPr lang="en-US" altLang="zh-CN" dirty="0"/>
              <a:t>0</a:t>
            </a:r>
            <a:r>
              <a:rPr lang="zh-CN" altLang="en-US" dirty="0"/>
              <a:t>（标记为 </a:t>
            </a:r>
            <a:r>
              <a:rPr lang="en-US" altLang="zh-CN" dirty="0"/>
              <a:t>0M</a:t>
            </a:r>
            <a:r>
              <a:rPr lang="zh-CN" altLang="en-US" dirty="0"/>
              <a:t>）彼此之间距离较远，说明原始图像数据的分布在不同域之间存在较大的差异。</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3</a:t>
            </a:r>
            <a:r>
              <a:rPr lang="zh-CN" altLang="en-US" dirty="0"/>
              <a:t>中间展示了使用 </a:t>
            </a:r>
            <a:r>
              <a:rPr lang="zh-CN" altLang="en-US" b="1" dirty="0"/>
              <a:t>未进行领域适应的基本模型</a:t>
            </a:r>
            <a:r>
              <a:rPr lang="zh-CN" altLang="en-US" dirty="0"/>
              <a:t> 对 </a:t>
            </a:r>
            <a:r>
              <a:rPr lang="en-US" altLang="zh-CN" dirty="0"/>
              <a:t>MNIST </a:t>
            </a:r>
            <a:r>
              <a:rPr lang="zh-CN" altLang="en-US" dirty="0"/>
              <a:t>和 </a:t>
            </a:r>
            <a:r>
              <a:rPr lang="en-US" altLang="zh-CN" dirty="0"/>
              <a:t>USPS </a:t>
            </a:r>
            <a:r>
              <a:rPr lang="zh-CN" altLang="en-US" dirty="0"/>
              <a:t>数据集样本进行嵌入（</a:t>
            </a:r>
            <a:r>
              <a:rPr lang="en-US" altLang="zh-CN" dirty="0"/>
              <a:t>embedding</a:t>
            </a:r>
            <a:r>
              <a:rPr lang="zh-CN" altLang="en-US" dirty="0"/>
              <a:t>）后的 </a:t>
            </a:r>
            <a:r>
              <a:rPr lang="en-US" altLang="zh-CN" dirty="0"/>
              <a:t>t-SNE </a:t>
            </a:r>
            <a:r>
              <a:rPr lang="zh-CN" altLang="en-US" dirty="0"/>
              <a:t>可视化。这是通过网络的最后一层全连接层（嵌入函数 </a:t>
            </a:r>
            <a:r>
              <a:rPr lang="en-US" altLang="zh-CN" dirty="0" err="1"/>
              <a:t>ggg</a:t>
            </a:r>
            <a:r>
              <a:rPr lang="en-US" altLang="zh-CN" dirty="0"/>
              <a:t> </a:t>
            </a:r>
            <a:r>
              <a:rPr lang="zh-CN" altLang="en-US" dirty="0"/>
              <a:t>的输出）进行的可视化。尽管模型对 </a:t>
            </a:r>
            <a:r>
              <a:rPr lang="en-US" altLang="zh-CN" dirty="0"/>
              <a:t>MNIST </a:t>
            </a:r>
            <a:r>
              <a:rPr lang="zh-CN" altLang="en-US" dirty="0"/>
              <a:t>数据集进行了训练，但可以看到，</a:t>
            </a:r>
            <a:r>
              <a:rPr lang="zh-CN" altLang="en-US" b="1" dirty="0"/>
              <a:t>相同类别的样本在不同域之间依然没有对齐</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3</a:t>
            </a:r>
            <a:r>
              <a:rPr lang="zh-CN" altLang="en-US" dirty="0"/>
              <a:t>右侧展示了使用 </a:t>
            </a:r>
            <a:r>
              <a:rPr lang="en-US" altLang="zh-CN" b="1" dirty="0"/>
              <a:t>SDA</a:t>
            </a:r>
            <a:r>
              <a:rPr lang="zh-CN" altLang="en-US" b="1" dirty="0"/>
              <a:t>（监督领域适应）模型</a:t>
            </a:r>
            <a:r>
              <a:rPr lang="zh-CN" altLang="en-US" dirty="0"/>
              <a:t> 进行训练后的 </a:t>
            </a:r>
            <a:r>
              <a:rPr lang="en-US" altLang="zh-CN" dirty="0"/>
              <a:t>t-SNE </a:t>
            </a:r>
            <a:r>
              <a:rPr lang="zh-CN" altLang="en-US" dirty="0"/>
              <a:t>可视化。这里，作者在 </a:t>
            </a:r>
            <a:r>
              <a:rPr lang="en-US" altLang="zh-CN" b="1" dirty="0"/>
              <a:t>MNIST</a:t>
            </a:r>
            <a:r>
              <a:rPr lang="zh-CN" altLang="en-US" dirty="0"/>
              <a:t> 数据集上进行了训练，并使用了 </a:t>
            </a:r>
            <a:r>
              <a:rPr lang="zh-CN" altLang="en-US" b="1" dirty="0"/>
              <a:t>每个类别 </a:t>
            </a:r>
            <a:r>
              <a:rPr lang="en-US" altLang="zh-CN" b="1" dirty="0"/>
              <a:t>3 </a:t>
            </a:r>
            <a:r>
              <a:rPr lang="zh-CN" altLang="en-US" b="1" dirty="0"/>
              <a:t>个标注的 </a:t>
            </a:r>
            <a:r>
              <a:rPr lang="en-US" altLang="zh-CN" b="1" dirty="0"/>
              <a:t>USPS </a:t>
            </a:r>
            <a:r>
              <a:rPr lang="zh-CN" altLang="en-US" b="1" dirty="0"/>
              <a:t>样本</a:t>
            </a:r>
            <a:r>
              <a:rPr lang="zh-CN" altLang="en-US" dirty="0"/>
              <a:t> 来进行监督领域适应训练。</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在这个图中，</a:t>
            </a:r>
            <a:r>
              <a:rPr lang="zh-CN" altLang="en-US" b="1" dirty="0"/>
              <a:t>相同类别的样本在源域和目标域之间对齐得非常好</a:t>
            </a:r>
            <a:r>
              <a:rPr lang="zh-CN" altLang="en-US" dirty="0"/>
              <a:t>。例如，类别 </a:t>
            </a:r>
            <a:r>
              <a:rPr lang="en-US" altLang="zh-CN" dirty="0"/>
              <a:t>0 </a:t>
            </a:r>
            <a:r>
              <a:rPr lang="zh-CN" altLang="en-US" dirty="0"/>
              <a:t>的 </a:t>
            </a:r>
            <a:r>
              <a:rPr lang="en-US" altLang="zh-CN" dirty="0"/>
              <a:t>USPS </a:t>
            </a:r>
            <a:r>
              <a:rPr lang="zh-CN" altLang="en-US" dirty="0"/>
              <a:t>样本（</a:t>
            </a:r>
            <a:r>
              <a:rPr lang="en-US" altLang="zh-CN" dirty="0"/>
              <a:t>0U</a:t>
            </a:r>
            <a:r>
              <a:rPr lang="zh-CN" altLang="en-US" dirty="0"/>
              <a:t>）和 </a:t>
            </a:r>
            <a:r>
              <a:rPr lang="en-US" altLang="zh-CN" dirty="0"/>
              <a:t>MNIST </a:t>
            </a:r>
            <a:r>
              <a:rPr lang="zh-CN" altLang="en-US" dirty="0"/>
              <a:t>样本（</a:t>
            </a:r>
            <a:r>
              <a:rPr lang="en-US" altLang="zh-CN" dirty="0"/>
              <a:t>0M</a:t>
            </a:r>
            <a:r>
              <a:rPr lang="zh-CN" altLang="en-US" dirty="0"/>
              <a:t>）现在在 </a:t>
            </a:r>
            <a:r>
              <a:rPr lang="en-US" altLang="zh-CN" dirty="0"/>
              <a:t>2D </a:t>
            </a:r>
            <a:r>
              <a:rPr lang="zh-CN" altLang="en-US" dirty="0"/>
              <a:t>空间中非常接近。说明 </a:t>
            </a:r>
            <a:r>
              <a:rPr lang="en-US" altLang="zh-CN" dirty="0"/>
              <a:t>SDA </a:t>
            </a:r>
            <a:r>
              <a:rPr lang="zh-CN" altLang="en-US" dirty="0"/>
              <a:t>模型通过语义对齐成功减少了源域和目标域之间的分布差异，使得不同域的相同类别样本靠得更近。</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这只是高维数据的 </a:t>
            </a:r>
            <a:r>
              <a:rPr lang="en-US" altLang="zh-CN" b="1" dirty="0"/>
              <a:t>2D </a:t>
            </a:r>
            <a:r>
              <a:rPr lang="zh-CN" altLang="en-US" b="1" dirty="0"/>
              <a:t>可视化</a:t>
            </a:r>
            <a:r>
              <a:rPr lang="zh-CN" altLang="en-US" dirty="0"/>
              <a:t>，并不能完全反映高维空间中样本的真实距离分布。因此，虽然 </a:t>
            </a:r>
            <a:r>
              <a:rPr lang="en-US" altLang="zh-CN" dirty="0"/>
              <a:t>t-SNE </a:t>
            </a:r>
            <a:r>
              <a:rPr lang="zh-CN" altLang="en-US" dirty="0"/>
              <a:t>可视化显示了良好的对齐效果，但高维空间中的真实分布可能更为复杂，无法完全通过 </a:t>
            </a:r>
            <a:r>
              <a:rPr lang="en-US" altLang="zh-CN" dirty="0"/>
              <a:t>2D </a:t>
            </a:r>
            <a:r>
              <a:rPr lang="zh-CN" altLang="en-US" dirty="0"/>
              <a:t>图形展示出来。</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B09DB5A-DFCB-850A-2B39-6C9FFD8856EE}"/>
              </a:ext>
            </a:extLst>
          </p:cNvPr>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3692209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A7D74-0589-FE81-37FF-4C5028A865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194DA4-A324-B2BD-2153-9AB6E109D86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CBF8977-345F-2EEF-1136-9A00E5B21A0E}"/>
              </a:ext>
            </a:extLst>
          </p:cNvPr>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7DC40F5-EFFA-A6A6-FCEA-6E40B0390C59}"/>
              </a:ext>
            </a:extLst>
          </p:cNvPr>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84558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作者提出了一个结合 </a:t>
            </a:r>
            <a:r>
              <a:rPr lang="en-US" altLang="zh-CN" b="1" dirty="0"/>
              <a:t>CCSA </a:t>
            </a:r>
            <a:r>
              <a:rPr lang="zh-CN" altLang="en-US" b="1" dirty="0"/>
              <a:t>损失</a:t>
            </a:r>
            <a:r>
              <a:rPr lang="zh-CN" altLang="en-US" dirty="0"/>
              <a:t> 的深度模型，专门用于解决监督领域适应（</a:t>
            </a:r>
            <a:r>
              <a:rPr lang="en-US" altLang="zh-CN" dirty="0"/>
              <a:t>SDA</a:t>
            </a:r>
            <a:r>
              <a:rPr lang="zh-CN" altLang="en-US" dirty="0"/>
              <a:t>）问题。</a:t>
            </a:r>
            <a:r>
              <a:rPr lang="en-US" altLang="zh-CN" b="1" dirty="0"/>
              <a:t>CCSA </a:t>
            </a:r>
            <a:r>
              <a:rPr lang="zh-CN" altLang="en-US" b="1" dirty="0"/>
              <a:t>损失</a:t>
            </a:r>
            <a:r>
              <a:rPr lang="zh-CN" altLang="en-US" dirty="0"/>
              <a:t> 通过对齐源域和目标域中相同类别样本的特征分布，并确保不同类别样本的分离，来减少领域之间的分布差异。尽管该模型最初用于 </a:t>
            </a:r>
            <a:r>
              <a:rPr lang="en-US" altLang="zh-CN" dirty="0"/>
              <a:t>SDA</a:t>
            </a:r>
            <a:r>
              <a:rPr lang="zh-CN" altLang="en-US" dirty="0"/>
              <a:t>，但作者指出，</a:t>
            </a:r>
            <a:r>
              <a:rPr lang="en-US" altLang="zh-CN" b="1" dirty="0"/>
              <a:t>CCSA </a:t>
            </a:r>
            <a:r>
              <a:rPr lang="zh-CN" altLang="en-US" b="1" dirty="0"/>
              <a:t>损失</a:t>
            </a:r>
            <a:r>
              <a:rPr lang="zh-CN" altLang="en-US" dirty="0"/>
              <a:t> 也可以扩展应用于 </a:t>
            </a:r>
            <a:r>
              <a:rPr lang="zh-CN" altLang="en-US" b="1" dirty="0"/>
              <a:t>领域泛化（</a:t>
            </a:r>
            <a:r>
              <a:rPr lang="en-US" altLang="zh-CN" b="1" dirty="0"/>
              <a:t>DG</a:t>
            </a:r>
            <a:r>
              <a:rPr lang="zh-CN" altLang="en-US" b="1" dirty="0"/>
              <a:t>）</a:t>
            </a:r>
            <a:r>
              <a:rPr lang="zh-CN" altLang="en-US" dirty="0"/>
              <a:t> 问题，而无需改变模型的基本架构。这表明 </a:t>
            </a:r>
            <a:r>
              <a:rPr lang="en-US" altLang="zh-CN" dirty="0"/>
              <a:t>CCSA </a:t>
            </a:r>
            <a:r>
              <a:rPr lang="zh-CN" altLang="en-US" dirty="0"/>
              <a:t>损失具有很好的适应性和通用性。</a:t>
            </a:r>
            <a:endParaRPr lang="en-US" altLang="zh-CN" dirty="0"/>
          </a:p>
          <a:p>
            <a:r>
              <a:rPr lang="zh-CN" altLang="en-US" dirty="0"/>
              <a:t>过使用点对点的距离代理，模型在处理源域和目标域特征对齐时表现出色，尤其是在目标域样本稀少的情况下</a:t>
            </a:r>
            <a:endParaRPr lang="en-US" altLang="zh-CN" dirty="0"/>
          </a:p>
          <a:p>
            <a:r>
              <a:rPr lang="zh-CN" altLang="en-US" dirty="0"/>
              <a:t>作者进一步发现，当每个类别的目标域有标签样本数量增加时，</a:t>
            </a:r>
            <a:r>
              <a:rPr lang="en-US" altLang="zh-CN" b="1" dirty="0"/>
              <a:t>SDA </a:t>
            </a:r>
            <a:r>
              <a:rPr lang="zh-CN" altLang="en-US" b="1" dirty="0"/>
              <a:t>的准确性收敛非常快</a:t>
            </a:r>
            <a:r>
              <a:rPr lang="zh-CN" altLang="en-US" dirty="0"/>
              <a:t>。也就是说，即使只有少量的目标域样本，模型也能够快速提高在目标域上的表现，而随着样本的增加，性能很快接近最优。</a:t>
            </a:r>
            <a:endParaRPr lang="en-US" altLang="zh-CN" dirty="0"/>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32197-148C-9360-17A6-E50B00AC51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45730-DC40-63AC-311E-B0FEB5875D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373953-C2A9-80FE-3012-09B4B649022B}"/>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E7418901-2331-09F6-5F34-880BB0495003}"/>
              </a:ext>
            </a:extLst>
          </p:cNvPr>
          <p:cNvSpPr>
            <a:spLocks noGrp="1"/>
          </p:cNvSpPr>
          <p:nvPr>
            <p:ph type="sldNum" sz="quarter" idx="5"/>
          </p:nvPr>
        </p:nvSpPr>
        <p:spPr/>
        <p:txBody>
          <a:bodyPr/>
          <a:lstStyle/>
          <a:p>
            <a:fld id="{5849F42C-2DAE-424C-A4B8-3140182C3E9F}" type="slidenum">
              <a:rPr lang="zh-CN" altLang="en-US" smtClean="0"/>
              <a:t>45</a:t>
            </a:fld>
            <a:endParaRPr lang="zh-CN" altLang="en-US"/>
          </a:p>
        </p:txBody>
      </p:sp>
    </p:spTree>
    <p:extLst>
      <p:ext uri="{BB962C8B-B14F-4D97-AF65-F5344CB8AC3E}">
        <p14:creationId xmlns:p14="http://schemas.microsoft.com/office/powerpoint/2010/main" val="1608115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图</a:t>
            </a:r>
            <a:r>
              <a:rPr lang="en-US" altLang="zh-CN" dirty="0"/>
              <a:t>2</a:t>
            </a:r>
            <a:r>
              <a:rPr lang="zh-CN" altLang="en-US" dirty="0"/>
              <a:t>展示了一个跨域目标检测框架，通过选择性地对齐包含目标物体的局部区域（“</a:t>
            </a:r>
            <a:r>
              <a:rPr lang="en-US" altLang="zh-CN" dirty="0"/>
              <a:t>Where to Look”</a:t>
            </a:r>
            <a:r>
              <a:rPr lang="zh-CN" altLang="en-US" dirty="0"/>
              <a:t>），并利用生成对抗学习对这些区域进行对齐（“</a:t>
            </a:r>
            <a:r>
              <a:rPr lang="en-US" altLang="zh-CN" dirty="0"/>
              <a:t>How to Align”</a:t>
            </a:r>
            <a:r>
              <a:rPr lang="zh-CN" altLang="en-US" dirty="0"/>
              <a:t>），模型能够学习到域不变的特征表示。这种方式克服了直接对齐整张图像时背景差异带来的问题，专注于对齐与目标检测任务相关的局部区域，从而提高了在目标域上的检测性能。</a:t>
            </a:r>
            <a:endParaRPr lang="en-US" altLang="zh-CN" dirty="0"/>
          </a:p>
          <a:p>
            <a:r>
              <a:rPr lang="en-US" altLang="zh-CN" b="1" dirty="0"/>
              <a:t>here to Look</a:t>
            </a:r>
            <a:r>
              <a:rPr lang="en-US" altLang="zh-CN" dirty="0"/>
              <a:t> - </a:t>
            </a:r>
            <a:r>
              <a:rPr lang="zh-CN" altLang="en-US" dirty="0"/>
              <a:t>区域选择（</a:t>
            </a:r>
            <a:r>
              <a:rPr lang="en-US" altLang="zh-CN" dirty="0"/>
              <a:t>Region Mining</a:t>
            </a:r>
            <a:r>
              <a:rPr lang="zh-CN" altLang="en-US" dirty="0"/>
              <a:t>）：确定哪些区域需要对齐，即选择出包含感兴趣目标的局部区域。</a:t>
            </a:r>
            <a:endParaRPr lang="en-US" altLang="zh-CN" dirty="0"/>
          </a:p>
          <a:p>
            <a:r>
              <a:rPr lang="zh-CN" altLang="en-US" dirty="0"/>
              <a:t>使用共享的卷积神经网络（</a:t>
            </a:r>
            <a:r>
              <a:rPr lang="en-US" altLang="zh-CN" dirty="0"/>
              <a:t>backbone</a:t>
            </a:r>
            <a:r>
              <a:rPr lang="zh-CN" altLang="en-US" dirty="0"/>
              <a:t>）对源域和目标域的图像进行特征提取；使用 </a:t>
            </a:r>
            <a:r>
              <a:rPr lang="en-US" altLang="zh-CN" b="1" dirty="0"/>
              <a:t>RPN</a:t>
            </a:r>
            <a:r>
              <a:rPr lang="zh-CN" altLang="en-US" b="1" dirty="0"/>
              <a:t>（区域建议网络）</a:t>
            </a:r>
            <a:r>
              <a:rPr lang="zh-CN" altLang="en-US" dirty="0"/>
              <a:t> 来生成区域建议（</a:t>
            </a:r>
            <a:r>
              <a:rPr lang="en-US" altLang="zh-CN" dirty="0"/>
              <a:t>ROI</a:t>
            </a:r>
            <a:r>
              <a:rPr lang="zh-CN" altLang="en-US" dirty="0"/>
              <a:t>），然后对这些区域进行 </a:t>
            </a:r>
            <a:r>
              <a:rPr lang="en-US" altLang="zh-CN" b="1" dirty="0"/>
              <a:t>ROI</a:t>
            </a:r>
            <a:r>
              <a:rPr lang="zh-CN" altLang="en-US" b="1" dirty="0"/>
              <a:t>池化</a:t>
            </a:r>
            <a:r>
              <a:rPr lang="zh-CN" altLang="en-US" dirty="0"/>
              <a:t>。接下来，通过 </a:t>
            </a:r>
            <a:r>
              <a:rPr lang="en-US" altLang="zh-CN" b="1" dirty="0"/>
              <a:t>Grouping</a:t>
            </a:r>
            <a:r>
              <a:rPr lang="zh-CN" altLang="en-US" b="1" dirty="0"/>
              <a:t>（分组）</a:t>
            </a:r>
            <a:r>
              <a:rPr lang="zh-CN" altLang="en-US" dirty="0"/>
              <a:t> 机制将建议的区域进行分组，选择那些包含目标物体的区域。图中红色和绿色的分组代表两个簇，簇的中心用红色和绿色的星星表示。这些区域将被重新分配，用于进一步的区域级对齐。</a:t>
            </a:r>
            <a:endParaRPr lang="en-US" altLang="zh-CN" dirty="0"/>
          </a:p>
          <a:p>
            <a:r>
              <a:rPr lang="en-US" altLang="zh-CN" b="1" dirty="0"/>
              <a:t>How to Align</a:t>
            </a:r>
            <a:r>
              <a:rPr lang="en-US" altLang="zh-CN" dirty="0"/>
              <a:t> - </a:t>
            </a:r>
            <a:r>
              <a:rPr lang="zh-CN" altLang="en-US" dirty="0"/>
              <a:t>区域级对齐（</a:t>
            </a:r>
            <a:r>
              <a:rPr lang="en-US" altLang="zh-CN" dirty="0"/>
              <a:t>Region-Level Alignment</a:t>
            </a:r>
            <a:r>
              <a:rPr lang="zh-CN" altLang="en-US" dirty="0"/>
              <a:t>）：通过生成对抗学习（</a:t>
            </a:r>
            <a:r>
              <a:rPr lang="en-US" altLang="zh-CN" dirty="0"/>
              <a:t>GAN</a:t>
            </a:r>
            <a:r>
              <a:rPr lang="zh-CN" altLang="en-US" dirty="0"/>
              <a:t>）对齐源域和目标域的区域特征，减少它们之间的差距。</a:t>
            </a:r>
            <a:endParaRPr lang="en-US" altLang="zh-CN" dirty="0"/>
          </a:p>
          <a:p>
            <a:r>
              <a:rPr lang="zh-CN" altLang="en-US" dirty="0"/>
              <a:t>在该组件中，两个生成器</a:t>
            </a:r>
            <a:r>
              <a:rPr lang="en-US" altLang="zh-CN" dirty="0"/>
              <a:t>G_s </a:t>
            </a:r>
            <a:r>
              <a:rPr lang="zh-CN" altLang="en-US" dirty="0"/>
              <a:t>和 </a:t>
            </a:r>
            <a:r>
              <a:rPr lang="en-US" altLang="zh-CN" dirty="0" err="1"/>
              <a:t>G_t</a:t>
            </a:r>
            <a:r>
              <a:rPr lang="zh-CN" altLang="en-US" dirty="0"/>
              <a:t>分别用于生成源域和目标域中选定区域的重建图像补丁。随后，使用两个判别器 </a:t>
            </a:r>
            <a:r>
              <a:rPr lang="en-US" altLang="zh-CN" dirty="0"/>
              <a:t>Ds​</a:t>
            </a:r>
            <a:r>
              <a:rPr lang="zh-CN" altLang="en-US" dirty="0"/>
              <a:t>和 </a:t>
            </a:r>
            <a:r>
              <a:rPr lang="en-US" altLang="zh-CN" dirty="0"/>
              <a:t>Dt</a:t>
            </a:r>
            <a:r>
              <a:rPr lang="zh-CN" altLang="en-US" dirty="0"/>
              <a:t>来判断生成的补丁是否来自真实域（源或目标域），从而通过生成对抗学习（</a:t>
            </a:r>
            <a:r>
              <a:rPr lang="en-US" altLang="zh-CN" dirty="0"/>
              <a:t>GAN</a:t>
            </a:r>
            <a:r>
              <a:rPr lang="zh-CN" altLang="en-US" dirty="0"/>
              <a:t>）来对齐源域和目标域的图像补丁。加权估计器</a:t>
            </a:r>
            <a:r>
              <a:rPr lang="en-US" altLang="zh-CN" dirty="0" err="1"/>
              <a:t>Dw</a:t>
            </a:r>
            <a:r>
              <a:rPr lang="en-US" altLang="zh-CN" dirty="0"/>
              <a:t>​ </a:t>
            </a:r>
            <a:r>
              <a:rPr lang="zh-CN" altLang="en-US" dirty="0"/>
              <a:t>通过权重得分 </a:t>
            </a:r>
            <a:r>
              <a:rPr lang="en-US" altLang="zh-CN" dirty="0"/>
              <a:t>W</a:t>
            </a:r>
            <a:r>
              <a:rPr lang="zh-CN" altLang="en-US" dirty="0"/>
              <a:t>来调整对齐的权重，进一步减少域间的分布差异。</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C360-3050-C2E6-E248-F639B58204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860B30-D9DB-B653-595A-BDF9ADB30D7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A049206-B0E8-AA41-F763-5F363E99E14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072F72-6A98-A375-AC6F-D5EBBAD6151F}"/>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3528681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a)</a:t>
            </a:r>
            <a:r>
              <a:rPr lang="zh-CN" altLang="en-US" dirty="0"/>
              <a:t>：黄色矩形框表示 </a:t>
            </a:r>
            <a:r>
              <a:rPr lang="en-US" altLang="zh-CN" dirty="0"/>
              <a:t>RPN </a:t>
            </a:r>
            <a:r>
              <a:rPr lang="zh-CN" altLang="en-US" dirty="0"/>
              <a:t>生成的区域提议（</a:t>
            </a:r>
            <a:r>
              <a:rPr lang="en-US" altLang="zh-CN" dirty="0"/>
              <a:t>region proposals</a:t>
            </a:r>
            <a:r>
              <a:rPr lang="zh-CN" altLang="en-US" dirty="0"/>
              <a:t>）。这些是 </a:t>
            </a:r>
            <a:r>
              <a:rPr lang="en-US" altLang="zh-CN" dirty="0"/>
              <a:t>RPN </a:t>
            </a:r>
            <a:r>
              <a:rPr lang="zh-CN" altLang="en-US" dirty="0"/>
              <a:t>提议的初始区域，可能包含大量噪声或无效区域。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b)</a:t>
            </a:r>
            <a:r>
              <a:rPr lang="zh-CN" altLang="en-US" dirty="0"/>
              <a:t>：通过分组操作，红色方框表示聚类后的区域，这些是包含目标物体的判别区域（</a:t>
            </a:r>
            <a:r>
              <a:rPr lang="en-US" altLang="zh-CN" dirty="0"/>
              <a:t>discriminative regions</a:t>
            </a:r>
            <a:r>
              <a:rPr lang="zh-CN" altLang="en-US" dirty="0"/>
              <a:t>）。红色星星是质心，即聚类中心。</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c)</a:t>
            </a:r>
            <a:r>
              <a:rPr lang="zh-CN" altLang="en-US" dirty="0"/>
              <a:t>：绿色数字表示加权估计的分数，反映了目标域中这些区域的重要性得分。较高的得分（例如 </a:t>
            </a:r>
            <a:r>
              <a:rPr lang="en-US" altLang="zh-CN" dirty="0"/>
              <a:t>0.93</a:t>
            </a:r>
            <a:r>
              <a:rPr lang="zh-CN" altLang="en-US" dirty="0"/>
              <a:t>、</a:t>
            </a:r>
            <a:r>
              <a:rPr lang="en-US" altLang="zh-CN" dirty="0"/>
              <a:t>0.55</a:t>
            </a:r>
            <a:r>
              <a:rPr lang="zh-CN" altLang="en-US" dirty="0"/>
              <a:t>）表明该区域更可能包含重要目标。</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这个框架通过 </a:t>
            </a:r>
            <a:r>
              <a:rPr lang="en-US" altLang="zh-CN" dirty="0"/>
              <a:t>RPN </a:t>
            </a:r>
            <a:r>
              <a:rPr lang="zh-CN" altLang="en-US" dirty="0"/>
              <a:t>提出区域建议，并通过 </a:t>
            </a:r>
            <a:r>
              <a:rPr lang="en-US" altLang="zh-CN" dirty="0"/>
              <a:t>K-means </a:t>
            </a:r>
            <a:r>
              <a:rPr lang="zh-CN" altLang="en-US" dirty="0"/>
              <a:t>聚类对这些建议进行分组，确保得到的是固定大小的、包含感兴趣目标的区域。然后，通过加权估计这些区域的重要性，进一步排除无用的噪声区域。这种方法既解决了区域大小不固定的问题，也能够减少噪声区域的影响，从而使模型更准确地聚焦在重要目标区域上。</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3E31-2FB4-ABDE-7776-3BEF4D239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0909A8-85AA-DCE3-00D2-0B262AC544A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C95837-0171-42DE-5825-7F5ECD8D17D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Region-Level Adversarial Alignment</a:t>
            </a:r>
            <a:r>
              <a:rPr lang="zh-CN" altLang="en-US" b="1" dirty="0"/>
              <a:t>）</a:t>
            </a:r>
            <a:r>
              <a:rPr lang="zh-CN" altLang="en-US" dirty="0"/>
              <a:t>：</a:t>
            </a:r>
            <a:r>
              <a:rPr lang="zh-CN" altLang="en-US" b="1" dirty="0"/>
              <a:t>目的</a:t>
            </a:r>
            <a:r>
              <a:rPr lang="zh-CN" altLang="en-US" dirty="0"/>
              <a:t>：通过对抗学习使目标域的区域特征与源域的特征对齐，从而生成领域不变的特征表示。</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生成器（</a:t>
            </a:r>
            <a:r>
              <a:rPr lang="en-US" altLang="zh-CN" b="1" dirty="0" err="1"/>
              <a:t>Gs</a:t>
            </a:r>
            <a:r>
              <a:rPr lang="en-US" altLang="zh-CN" b="1" dirty="0"/>
              <a:t> </a:t>
            </a:r>
            <a:r>
              <a:rPr lang="zh-CN" altLang="en-US" b="1" dirty="0"/>
              <a:t>和 </a:t>
            </a:r>
            <a:r>
              <a:rPr lang="en-US" altLang="zh-CN" b="1" dirty="0"/>
              <a:t>Gt</a:t>
            </a:r>
            <a:r>
              <a:rPr lang="zh-CN" altLang="en-US" b="1" dirty="0"/>
              <a:t>）</a:t>
            </a:r>
            <a:r>
              <a:rPr lang="zh-CN" altLang="en-US" dirty="0"/>
              <a:t>：两个生成器分别重建源域和目标域的</a:t>
            </a:r>
            <a:r>
              <a:rPr lang="en-US" altLang="zh-CN" dirty="0"/>
              <a:t>K</a:t>
            </a:r>
            <a:r>
              <a:rPr lang="zh-CN" altLang="en-US" dirty="0"/>
              <a:t>个分组区域特征，重建后生成对应的图像补丁。两个判别器用于判断输入的图像补丁是真实的（来自源域或目标域的真实图像区域）还是生成的假图像（来自生成器生成的补丁）。通过生成器和判别器之间的博弈（对抗训练），逐渐使得生成器能够生成与真实图像区域无法区分的图像，从而在特征级别对齐源域和目标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损失函数</a:t>
            </a:r>
            <a:r>
              <a:rPr lang="en-US" altLang="zh-CN" b="1" dirty="0" err="1"/>
              <a:t>Ladv</a:t>
            </a:r>
            <a:r>
              <a:rPr lang="zh-CN" altLang="en-US" dirty="0"/>
              <a:t>：总对抗损失函数结合了源域和目标域内的对抗损失，以及跨域对抗损失。</a:t>
            </a:r>
            <a:r>
              <a:rPr lang="en-US" altLang="zh-CN" dirty="0" err="1"/>
              <a:t>Ladv,Ds</a:t>
            </a:r>
            <a:r>
              <a:rPr lang="en-US" altLang="zh-CN" dirty="0"/>
              <a:t>​ </a:t>
            </a:r>
            <a:r>
              <a:rPr lang="zh-CN" altLang="en-US" dirty="0"/>
              <a:t>和 </a:t>
            </a:r>
            <a:r>
              <a:rPr lang="en-US" altLang="zh-CN" dirty="0" err="1"/>
              <a:t>Ladv,Dt</a:t>
            </a:r>
            <a:r>
              <a:rPr lang="en-US" altLang="zh-CN" dirty="0"/>
              <a:t> </a:t>
            </a:r>
            <a:r>
              <a:rPr lang="zh-CN" altLang="en-US" dirty="0"/>
              <a:t>是源域和目标域内的对抗损失。</a:t>
            </a:r>
            <a:r>
              <a:rPr lang="en-US" altLang="zh-CN" dirty="0" err="1"/>
              <a:t>Ladv,Gs</a:t>
            </a:r>
            <a:r>
              <a:rPr lang="en-US" altLang="zh-CN" dirty="0"/>
              <a:t>​ </a:t>
            </a:r>
            <a:r>
              <a:rPr lang="zh-CN" altLang="en-US" dirty="0"/>
              <a:t>和 </a:t>
            </a:r>
            <a:r>
              <a:rPr lang="en-US" altLang="zh-CN" dirty="0" err="1"/>
              <a:t>Ladv,Gt</a:t>
            </a:r>
            <a:r>
              <a:rPr lang="en-US" altLang="zh-CN" dirty="0"/>
              <a:t>​ </a:t>
            </a:r>
            <a:r>
              <a:rPr lang="zh-CN" altLang="en-US" dirty="0"/>
              <a:t>则是在同一域内生成假图像，并让其看起来像真的图像的生成器损失。</a:t>
            </a:r>
            <a:r>
              <a:rPr lang="en-US" altLang="zh-CN" dirty="0" err="1"/>
              <a:t>Ladv,F</a:t>
            </a:r>
            <a:r>
              <a:rPr lang="en-US" altLang="zh-CN" dirty="0"/>
              <a:t>​ </a:t>
            </a:r>
            <a:r>
              <a:rPr lang="zh-CN" altLang="en-US" dirty="0"/>
              <a:t>是检测模型的跨域对抗损失，它将源域假输入作为目标域输入来进行跨域对齐。公式（</a:t>
            </a:r>
            <a:r>
              <a:rPr lang="en-US" altLang="zh-CN" dirty="0"/>
              <a:t>2</a:t>
            </a:r>
            <a:r>
              <a:rPr lang="zh-CN" altLang="en-US" dirty="0"/>
              <a:t>）展示了标准的对抗损失，其中 </a:t>
            </a:r>
            <a:r>
              <a:rPr lang="en-US" altLang="zh-CN" dirty="0"/>
              <a:t>PPP </a:t>
            </a:r>
            <a:r>
              <a:rPr lang="zh-CN" altLang="en-US" dirty="0"/>
              <a:t>是根据聚类中心得到的真实区域，生成器通过特征表示 </a:t>
            </a:r>
            <a:r>
              <a:rPr lang="en-US" altLang="zh-CN" dirty="0"/>
              <a:t>Θ </a:t>
            </a:r>
            <a:r>
              <a:rPr lang="zh-CN" altLang="en-US" dirty="0"/>
              <a:t>生成假图像，判别器负责判别真假。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7E51EF9-6B83-471D-AB2D-A3BE45784EA2}"/>
              </a:ext>
            </a:extLst>
          </p:cNvPr>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415784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3397D-177B-F30C-2E1B-829EAD6855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C6A257-7E56-875B-7654-0E3FA3C57FF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FB877E0-1E58-EF36-FDD8-2999816A2EE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加权估计器（</a:t>
            </a:r>
            <a:r>
              <a:rPr lang="en-US" altLang="zh-CN" b="1" dirty="0"/>
              <a:t>Weighting Estimator</a:t>
            </a:r>
            <a:r>
              <a:rPr lang="zh-CN" altLang="en-US" b="1" dirty="0"/>
              <a:t>）</a:t>
            </a:r>
            <a:r>
              <a:rPr lang="zh-CN" altLang="en-US" dirty="0"/>
              <a:t>：</a:t>
            </a:r>
            <a:r>
              <a:rPr lang="zh-CN" altLang="en-US" b="1" dirty="0"/>
              <a:t>问题</a:t>
            </a:r>
            <a:r>
              <a:rPr lang="zh-CN" altLang="en-US" dirty="0"/>
              <a:t>：在目标域中没有标注的边界框，因此 </a:t>
            </a:r>
            <a:r>
              <a:rPr lang="en-US" altLang="zh-CN" dirty="0"/>
              <a:t>RPN </a:t>
            </a:r>
            <a:r>
              <a:rPr lang="zh-CN" altLang="en-US" dirty="0"/>
              <a:t>生成的区域建议可能无法覆盖感兴趣的目标，特别是在训练初期。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为了确保区域对齐的有效性，引入一个加权估计器 </a:t>
            </a:r>
            <a:r>
              <a:rPr lang="en-US" altLang="zh-CN" dirty="0" err="1"/>
              <a:t>DwD_wDw</a:t>
            </a:r>
            <a:r>
              <a:rPr lang="en-US" altLang="zh-CN" dirty="0"/>
              <a:t>​ </a:t>
            </a:r>
            <a:r>
              <a:rPr lang="zh-CN" altLang="en-US" dirty="0"/>
              <a:t>来为目标域中的区域建议分配权重。这些权重基于目标区域与源域真实区域的相似度来决定。</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使用源域的真实标注作为参考，训练加权估计器 </a:t>
            </a:r>
            <a:r>
              <a:rPr lang="en-US" altLang="zh-CN" dirty="0" err="1"/>
              <a:t>DwD_wDw</a:t>
            </a:r>
            <a:r>
              <a:rPr lang="en-US" altLang="zh-CN" dirty="0"/>
              <a:t>​</a:t>
            </a:r>
            <a:r>
              <a:rPr lang="zh-CN" altLang="en-US" dirty="0"/>
              <a:t>，目标是区分源域区域（标注为</a:t>
            </a:r>
            <a:r>
              <a:rPr lang="en-US" altLang="zh-CN" dirty="0"/>
              <a:t>1</a:t>
            </a:r>
            <a:r>
              <a:rPr lang="zh-CN" altLang="en-US" dirty="0"/>
              <a:t>）和目标域区域（标注为</a:t>
            </a:r>
            <a:r>
              <a:rPr lang="en-US" altLang="zh-CN" dirty="0"/>
              <a:t>0</a:t>
            </a:r>
            <a:r>
              <a:rPr lang="zh-CN" altLang="en-US" dirty="0"/>
              <a:t>）。使用</a:t>
            </a:r>
            <a:r>
              <a:rPr lang="zh-CN" altLang="en-US" b="1" dirty="0"/>
              <a:t>二元交叉熵损失</a:t>
            </a:r>
            <a:r>
              <a:rPr lang="zh-CN" altLang="en-US" dirty="0"/>
              <a:t>来训练估计器：公式</a:t>
            </a:r>
            <a:r>
              <a:rPr lang="en-US" altLang="zh-CN" dirty="0"/>
              <a:t>3</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通过估计器 </a:t>
            </a:r>
            <a:r>
              <a:rPr lang="en-US" altLang="zh-CN" dirty="0" err="1"/>
              <a:t>DwD_wDw</a:t>
            </a:r>
            <a:r>
              <a:rPr lang="en-US" altLang="zh-CN" dirty="0"/>
              <a:t>​ </a:t>
            </a:r>
            <a:r>
              <a:rPr lang="zh-CN" altLang="en-US" dirty="0"/>
              <a:t>的输出得到加权得分，应用 </a:t>
            </a:r>
            <a:r>
              <a:rPr lang="en-US" altLang="zh-CN" dirty="0"/>
              <a:t>Sigmoid </a:t>
            </a:r>
            <a:r>
              <a:rPr lang="zh-CN" altLang="en-US" dirty="0"/>
              <a:t>激活函数，计算目标域区域的权重分数 </a:t>
            </a:r>
            <a:r>
              <a:rPr lang="en-US" altLang="zh-CN" dirty="0" err="1"/>
              <a:t>WtW_tWt</a:t>
            </a:r>
            <a:r>
              <a:rPr lang="en-US" altLang="zh-CN" dirty="0"/>
              <a:t>​</a:t>
            </a:r>
            <a:r>
              <a:rPr lang="zh-CN" altLang="en-US" dirty="0"/>
              <a:t>，分数越高，表明目标域区域越可能包含感兴趣的对象。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得到的权重分数 </a:t>
            </a:r>
            <a:r>
              <a:rPr lang="en-US" altLang="zh-CN" dirty="0" err="1"/>
              <a:t>WtW_tWt</a:t>
            </a:r>
            <a:r>
              <a:rPr lang="en-US" altLang="zh-CN" dirty="0"/>
              <a:t>​ </a:t>
            </a:r>
            <a:r>
              <a:rPr lang="zh-CN" altLang="en-US" dirty="0"/>
              <a:t>将应用于对抗损失中的目标域部分，以加强那些更有可能包含目标物体的区域，最终的损失函数修正如下：</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4</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最后，模型的总损失函数结合了检测任务的损失 </a:t>
            </a:r>
            <a:r>
              <a:rPr lang="en-US" altLang="zh-CN" dirty="0" err="1"/>
              <a:t>LdecL</a:t>
            </a:r>
            <a:r>
              <a:rPr lang="en-US" altLang="zh-CN" dirty="0"/>
              <a:t>_{dec}</a:t>
            </a:r>
            <a:r>
              <a:rPr lang="en-US" altLang="zh-CN" dirty="0" err="1"/>
              <a:t>Ldec</a:t>
            </a:r>
            <a:r>
              <a:rPr lang="en-US" altLang="zh-CN" dirty="0"/>
              <a:t>​</a:t>
            </a:r>
            <a:r>
              <a:rPr lang="zh-CN" altLang="en-US" dirty="0"/>
              <a:t>（包括分类损失 </a:t>
            </a:r>
            <a:r>
              <a:rPr lang="en-US" altLang="zh-CN" dirty="0" err="1"/>
              <a:t>LclsL</a:t>
            </a:r>
            <a:r>
              <a:rPr lang="en-US" altLang="zh-CN" dirty="0"/>
              <a:t>_{</a:t>
            </a:r>
            <a:r>
              <a:rPr lang="en-US" altLang="zh-CN" dirty="0" err="1"/>
              <a:t>cls</a:t>
            </a:r>
            <a:r>
              <a:rPr lang="en-US" altLang="zh-CN" dirty="0"/>
              <a:t>}</a:t>
            </a:r>
            <a:r>
              <a:rPr lang="en-US" altLang="zh-CN" dirty="0" err="1"/>
              <a:t>Lcls</a:t>
            </a:r>
            <a:r>
              <a:rPr lang="en-US" altLang="zh-CN" dirty="0"/>
              <a:t>​ </a:t>
            </a:r>
            <a:r>
              <a:rPr lang="zh-CN" altLang="en-US" dirty="0"/>
              <a:t>和定位损失 </a:t>
            </a:r>
            <a:r>
              <a:rPr lang="en-US" altLang="zh-CN" dirty="0" err="1"/>
              <a:t>LlocL</a:t>
            </a:r>
            <a:r>
              <a:rPr lang="en-US" altLang="zh-CN" dirty="0"/>
              <a:t>_{loc}</a:t>
            </a:r>
            <a:r>
              <a:rPr lang="en-US" altLang="zh-CN" dirty="0" err="1"/>
              <a:t>Lloc</a:t>
            </a:r>
            <a:r>
              <a:rPr lang="en-US" altLang="zh-CN" dirty="0"/>
              <a:t>​</a:t>
            </a:r>
            <a:r>
              <a:rPr lang="zh-CN" altLang="en-US" dirty="0"/>
              <a:t>），对抗对齐损失 </a:t>
            </a:r>
            <a:r>
              <a:rPr lang="en-US" altLang="zh-CN" dirty="0" err="1"/>
              <a:t>Wt⋅Ladv</a:t>
            </a:r>
            <a:r>
              <a:rPr lang="en-US" altLang="zh-CN" dirty="0"/>
              <a:t>(F,G,D)</a:t>
            </a:r>
            <a:r>
              <a:rPr lang="en-US" altLang="zh-CN" dirty="0" err="1"/>
              <a:t>W_t</a:t>
            </a:r>
            <a:r>
              <a:rPr lang="en-US" altLang="zh-CN" dirty="0"/>
              <a:t> \</a:t>
            </a:r>
            <a:r>
              <a:rPr lang="en-US" altLang="zh-CN" dirty="0" err="1"/>
              <a:t>cdot</a:t>
            </a:r>
            <a:r>
              <a:rPr lang="en-US" altLang="zh-CN" dirty="0"/>
              <a:t> L_{adv}(F, G, D)</a:t>
            </a:r>
            <a:r>
              <a:rPr lang="en-US" altLang="zh-CN" dirty="0" err="1"/>
              <a:t>Wt</a:t>
            </a:r>
            <a:r>
              <a:rPr lang="en-US" altLang="zh-CN" dirty="0"/>
              <a:t>​⋅</a:t>
            </a:r>
            <a:r>
              <a:rPr lang="en-US" altLang="zh-CN" dirty="0" err="1"/>
              <a:t>Ladv</a:t>
            </a:r>
            <a:r>
              <a:rPr lang="en-US" altLang="zh-CN" dirty="0"/>
              <a:t>​(F,G,D)</a:t>
            </a:r>
            <a:r>
              <a:rPr lang="zh-CN" altLang="en-US" dirty="0"/>
              <a:t>，以及加权估计器的损失 </a:t>
            </a:r>
            <a:r>
              <a:rPr lang="en-US" altLang="zh-CN" dirty="0"/>
              <a:t>Lw(</a:t>
            </a:r>
            <a:r>
              <a:rPr lang="en-US" altLang="zh-CN" dirty="0" err="1"/>
              <a:t>Dw</a:t>
            </a:r>
            <a:r>
              <a:rPr lang="en-US" altLang="zh-CN" dirty="0"/>
              <a:t>)</a:t>
            </a:r>
            <a:r>
              <a:rPr lang="en-US" altLang="zh-CN" dirty="0" err="1"/>
              <a:t>L_w</a:t>
            </a:r>
            <a:r>
              <a:rPr lang="en-US" altLang="zh-CN" dirty="0"/>
              <a:t>(</a:t>
            </a:r>
            <a:r>
              <a:rPr lang="en-US" altLang="zh-CN" dirty="0" err="1"/>
              <a:t>D_w</a:t>
            </a:r>
            <a:r>
              <a:rPr lang="en-US" altLang="zh-CN" dirty="0"/>
              <a:t>)Lw​(</a:t>
            </a:r>
            <a:r>
              <a:rPr lang="en-US" altLang="zh-CN" dirty="0" err="1"/>
              <a:t>Dw</a:t>
            </a:r>
            <a:r>
              <a:rPr lang="en-US" altLang="zh-CN" dirty="0"/>
              <a:t>​)</a:t>
            </a:r>
            <a:r>
              <a:rPr lang="zh-CN" altLang="en-US" dirty="0"/>
              <a:t>。公式如下：</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5</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Min</a:t>
            </a:r>
            <a:r>
              <a:rPr lang="zh-CN" altLang="en-US" dirty="0"/>
              <a:t>：通过最小化这个损失来优化 </a:t>
            </a:r>
            <a:r>
              <a:rPr lang="zh-CN" altLang="en-US" b="1" dirty="0"/>
              <a:t>检测器（</a:t>
            </a:r>
            <a:r>
              <a:rPr lang="en-US" altLang="zh-CN" b="1" dirty="0"/>
              <a:t>F</a:t>
            </a:r>
            <a:r>
              <a:rPr lang="zh-CN" altLang="en-US" b="1" dirty="0"/>
              <a:t>）</a:t>
            </a:r>
            <a:r>
              <a:rPr lang="zh-CN" altLang="en-US" dirty="0"/>
              <a:t>、</a:t>
            </a:r>
            <a:r>
              <a:rPr lang="zh-CN" altLang="en-US" b="1" dirty="0"/>
              <a:t>生成器（</a:t>
            </a:r>
            <a:r>
              <a:rPr lang="en-US" altLang="zh-CN" b="1" dirty="0"/>
              <a:t>G</a:t>
            </a:r>
            <a:r>
              <a:rPr lang="zh-CN" altLang="en-US" b="1" dirty="0"/>
              <a:t>）</a:t>
            </a:r>
            <a:r>
              <a:rPr lang="zh-CN" altLang="en-US" dirty="0"/>
              <a:t> 和 </a:t>
            </a:r>
            <a:r>
              <a:rPr lang="zh-CN" altLang="en-US" b="1" dirty="0"/>
              <a:t>加权估计器（</a:t>
            </a:r>
            <a:r>
              <a:rPr lang="en-US" altLang="zh-CN" b="1" dirty="0" err="1"/>
              <a:t>DwD_wDw</a:t>
            </a:r>
            <a:r>
              <a:rPr lang="en-US" altLang="zh-CN" b="1" dirty="0"/>
              <a:t>​</a:t>
            </a:r>
            <a:r>
              <a:rPr lang="zh-CN" altLang="en-US" b="1" dirty="0"/>
              <a:t>）</a:t>
            </a:r>
            <a:r>
              <a:rPr lang="zh-CN" altLang="en-US" dirty="0"/>
              <a:t>。这些部分的目标是产生域不变的特征，能够有效地在源域和目标域中进行检测，同时通过对抗学习使生成的特征在判别器看来更像真实的区域。</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Max</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针对 </a:t>
            </a:r>
            <a:r>
              <a:rPr lang="zh-CN" altLang="en-US" b="1" dirty="0"/>
              <a:t>判别器（</a:t>
            </a:r>
            <a:r>
              <a:rPr lang="en-US" altLang="zh-CN" b="1" dirty="0"/>
              <a:t>D</a:t>
            </a:r>
            <a:r>
              <a:rPr lang="zh-CN" altLang="en-US" b="1" dirty="0"/>
              <a:t>）</a:t>
            </a:r>
            <a:r>
              <a:rPr lang="zh-CN" altLang="en-US" dirty="0"/>
              <a:t>，我们希望最大化损失</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框架通过结合区域级别的对抗对齐和加权估计器，成功实现了源域和目标域的特征对齐。在训练过程中，生成器和判别器通过对抗学习缩小源域和目标域之间的差距，而加权估计器则根据源域信息为目标域区域建议分配权重，增强模型对目标物体的关注。总目标函数将这些组件整合在一起，确保通过反向传播学习到领域不变的特征表示，从而提高模型在目标域上的检测性能。</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E23D7B5-67B8-5D11-3B82-B78C9E1D3577}"/>
              </a:ext>
            </a:extLst>
          </p:cNvPr>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2524619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9C16E-11F3-F706-06D6-C404A6700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7C9CFF-227B-4EF1-4784-670719E5D5E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8AB4598-67C9-67C5-9854-FD9E52D090B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更新判别器（</a:t>
            </a:r>
            <a:r>
              <a:rPr lang="en-US" altLang="zh-CN" dirty="0"/>
              <a:t>Ds </a:t>
            </a:r>
            <a:r>
              <a:rPr lang="zh-CN" altLang="en-US" dirty="0"/>
              <a:t>和 </a:t>
            </a:r>
            <a:r>
              <a:rPr lang="en-US" altLang="zh-CN" dirty="0"/>
              <a:t>Dt</a:t>
            </a:r>
            <a:r>
              <a:rPr lang="zh-CN" altLang="en-US" dirty="0"/>
              <a:t>）判别器的任务是区分真实区域和生成的区域 对于目标域的图像，使用 </a:t>
            </a:r>
            <a:r>
              <a:rPr lang="zh-CN" altLang="en-US" b="1" dirty="0"/>
              <a:t>加权得分 </a:t>
            </a:r>
            <a:r>
              <a:rPr lang="en-US" altLang="zh-CN" b="1" dirty="0" err="1"/>
              <a:t>WtW_tWt</a:t>
            </a:r>
            <a:r>
              <a:rPr lang="en-US" altLang="zh-CN" b="1" dirty="0"/>
              <a:t>​</a:t>
            </a:r>
            <a:r>
              <a:rPr lang="zh-CN" altLang="en-US" dirty="0"/>
              <a:t> 来给目标域的区域赋权，这确保模型对更相关的区域给予更多关注。判别器的损失函数是：</a:t>
            </a:r>
            <a:r>
              <a:rPr lang="en-US" altLang="zh-CN" dirty="0"/>
              <a:t>LD</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更新加权估计器（</a:t>
            </a:r>
            <a:r>
              <a:rPr lang="en-US" altLang="zh-CN" dirty="0" err="1"/>
              <a:t>Dw</a:t>
            </a:r>
            <a:r>
              <a:rPr lang="zh-CN" altLang="en-US" dirty="0"/>
              <a:t>）加权估计器的任务是为目标域的区域建议分配权重，即衡量目标域中不同区域对对抗对齐过程的贡献。目标是让那些更像源域的区域获得更高的权重</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更新生成器（</a:t>
            </a:r>
            <a:r>
              <a:rPr lang="en-US" altLang="zh-CN" dirty="0" err="1"/>
              <a:t>Gs</a:t>
            </a:r>
            <a:r>
              <a:rPr lang="en-US" altLang="zh-CN" dirty="0"/>
              <a:t> </a:t>
            </a:r>
            <a:r>
              <a:rPr lang="zh-CN" altLang="en-US" dirty="0"/>
              <a:t>和 </a:t>
            </a:r>
            <a:r>
              <a:rPr lang="en-US" altLang="zh-CN" dirty="0"/>
              <a:t>Gt</a:t>
            </a:r>
            <a:r>
              <a:rPr lang="zh-CN" altLang="en-US" dirty="0"/>
              <a:t>）生成器的任务是生成尽可能接近真实的输出</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zh-CN" dirty="0" err="1"/>
              <a:t>Ladv,Gs</a:t>
            </a:r>
            <a:r>
              <a:rPr lang="en-US" altLang="zh-CN" dirty="0"/>
              <a:t>​ </a:t>
            </a:r>
            <a:r>
              <a:rPr lang="zh-CN" altLang="en-US" dirty="0"/>
              <a:t>是源域生成器的对抗损失，</a:t>
            </a:r>
            <a:r>
              <a:rPr lang="en-US" altLang="zh-CN" dirty="0" err="1"/>
              <a:t>WtLadv,Gt</a:t>
            </a:r>
            <a:r>
              <a:rPr lang="en-US" altLang="zh-CN" dirty="0"/>
              <a:t> </a:t>
            </a:r>
            <a:r>
              <a:rPr lang="zh-CN" altLang="en-US" dirty="0"/>
              <a:t>是加权后的目标域生成器的对抗损失。这些损失通过训练生成器，使其能够生成与真实特征更接近的特征。</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更新检测部分（</a:t>
            </a:r>
            <a:r>
              <a:rPr lang="en-US" altLang="zh-CN" b="1" dirty="0"/>
              <a:t>F</a:t>
            </a:r>
            <a:r>
              <a:rPr lang="zh-CN" altLang="en-US" b="1" dirty="0"/>
              <a:t>）</a:t>
            </a:r>
            <a:r>
              <a:rPr lang="zh-CN" altLang="en-US" dirty="0"/>
              <a:t>：检测部分的优化需要同时考虑</a:t>
            </a:r>
            <a:r>
              <a:rPr lang="zh-CN" altLang="en-US" b="1" dirty="0"/>
              <a:t>检测损失</a:t>
            </a:r>
            <a:r>
              <a:rPr lang="zh-CN" altLang="en-US" dirty="0"/>
              <a:t>和</a:t>
            </a:r>
            <a:r>
              <a:rPr lang="zh-CN" altLang="en-US" b="1" dirty="0"/>
              <a:t>对抗损失</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err="1"/>
              <a:t>Ladv,F</a:t>
            </a:r>
            <a:r>
              <a:rPr lang="en-US" altLang="zh-CN" dirty="0"/>
              <a:t>​ </a:t>
            </a:r>
            <a:r>
              <a:rPr lang="zh-CN" altLang="en-US" dirty="0"/>
              <a:t>是执行跨域对齐的损失，用于使源域的假输入在目标域上看起来更像真实的目标域输入</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err="1"/>
              <a:t>Ls,dec,F</a:t>
            </a:r>
            <a:r>
              <a:rPr lang="en-US" altLang="zh-CN" b="1" dirty="0"/>
              <a:t>​</a:t>
            </a:r>
            <a:r>
              <a:rPr lang="zh-CN" altLang="en-US" dirty="0"/>
              <a:t>：源域的检测损失，主要由分类损失（</a:t>
            </a:r>
            <a:r>
              <a:rPr lang="en-US" altLang="zh-CN" dirty="0"/>
              <a:t>cross-entropy</a:t>
            </a:r>
            <a:r>
              <a:rPr lang="zh-CN" altLang="en-US" dirty="0"/>
              <a:t>）和定位损失（</a:t>
            </a:r>
            <a:r>
              <a:rPr lang="en-US" altLang="zh-CN" dirty="0"/>
              <a:t>smooth L1</a:t>
            </a:r>
            <a:r>
              <a:rPr lang="zh-CN" altLang="en-US" dirty="0"/>
              <a:t>）构成。</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通过这四步交替更新，模型能够逐渐缩小源域和目标域之间的分布差异，学到领域不变的特征，从而提高在目标域上的检测性能。</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EFB261C-4487-436D-34C9-B4CB0FDFFB9E}"/>
              </a:ext>
            </a:extLst>
          </p:cNvPr>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25058531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 </a:t>
            </a:r>
            <a:r>
              <a:rPr lang="en-US" altLang="zh-CN" b="1" dirty="0"/>
              <a:t>Faster R-CNN</a:t>
            </a:r>
            <a:r>
              <a:rPr lang="en-US" altLang="zh-CN" dirty="0"/>
              <a:t> </a:t>
            </a:r>
            <a:r>
              <a:rPr lang="zh-CN" altLang="en-US" dirty="0"/>
              <a:t>框架，并基于 </a:t>
            </a:r>
            <a:r>
              <a:rPr lang="en-US" altLang="zh-CN" b="1" dirty="0"/>
              <a:t>VGG16</a:t>
            </a:r>
            <a:r>
              <a:rPr lang="en-US" altLang="zh-CN" dirty="0"/>
              <a:t> </a:t>
            </a:r>
            <a:r>
              <a:rPr lang="zh-CN" altLang="en-US" dirty="0"/>
              <a:t>作为骨干网络架构。</a:t>
            </a:r>
            <a:r>
              <a:rPr lang="en-US" altLang="zh-CN" dirty="0"/>
              <a:t>Faster R-CNN</a:t>
            </a:r>
            <a:r>
              <a:rPr lang="zh-CN" altLang="en-US" dirty="0"/>
              <a:t>通过区域建议网络（</a:t>
            </a:r>
            <a:r>
              <a:rPr lang="en-US" altLang="zh-CN" dirty="0"/>
              <a:t>RPN</a:t>
            </a:r>
            <a:r>
              <a:rPr lang="zh-CN" altLang="en-US" dirty="0"/>
              <a:t>）生成候选区域，并使用卷积神经网络提取特征进行目标分类和边界框回归。</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分组策略和基于质心的重分配：分组策略用于将区域建议（从 </a:t>
            </a:r>
            <a:r>
              <a:rPr lang="en-US" altLang="zh-CN" dirty="0"/>
              <a:t>RPN </a:t>
            </a:r>
            <a:r>
              <a:rPr lang="zh-CN" altLang="en-US" dirty="0"/>
              <a:t>提供的候选区域）进行聚类，以便在图像中找到重要的区域。为了确定聚类的效果，作者设计了三组预定义的分组参数，并通过交叉验证来选择最佳参数组合，这些参数在表</a:t>
            </a:r>
            <a:r>
              <a:rPr lang="en-US" altLang="zh-CN" dirty="0"/>
              <a:t>1</a:t>
            </a:r>
            <a:r>
              <a:rPr lang="zh-CN" altLang="en-US" dirty="0"/>
              <a:t>中列出。</a:t>
            </a:r>
            <a:r>
              <a:rPr lang="en-US" altLang="zh-CN" b="1" dirty="0"/>
              <a:t>K = 2</a:t>
            </a:r>
            <a:r>
              <a:rPr lang="zh-CN" altLang="en-US" dirty="0"/>
              <a:t>：分组中的聚类数量为 </a:t>
            </a:r>
            <a:r>
              <a:rPr lang="en-US" altLang="zh-CN" dirty="0"/>
              <a:t>2</a:t>
            </a:r>
            <a:r>
              <a:rPr lang="zh-CN" altLang="en-US" dirty="0"/>
              <a:t>，即图像被分成两组区域。</a:t>
            </a:r>
            <a:r>
              <a:rPr lang="en-US" altLang="zh-CN" b="1" dirty="0"/>
              <a:t>m = 256</a:t>
            </a:r>
            <a:r>
              <a:rPr lang="zh-CN" altLang="en-US" dirty="0"/>
              <a:t>：每个聚类中有 </a:t>
            </a:r>
            <a:r>
              <a:rPr lang="en-US" altLang="zh-CN" dirty="0"/>
              <a:t>256 </a:t>
            </a:r>
            <a:r>
              <a:rPr lang="zh-CN" altLang="en-US" dirty="0"/>
              <a:t>个区域建议（</a:t>
            </a:r>
            <a:r>
              <a:rPr lang="en-US" altLang="zh-CN" dirty="0"/>
              <a:t>proposals</a:t>
            </a:r>
            <a:r>
              <a:rPr lang="zh-CN" altLang="en-US" dirty="0"/>
              <a:t>）。重建的两个区域补丁的大小为 </a:t>
            </a:r>
            <a:r>
              <a:rPr lang="en-US" altLang="zh-CN" dirty="0"/>
              <a:t>512 × 512 </a:t>
            </a:r>
            <a:r>
              <a:rPr lang="zh-CN" altLang="en-US" dirty="0"/>
              <a:t>像素</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生成器包括了</a:t>
            </a:r>
            <a:r>
              <a:rPr lang="zh-CN" altLang="en-US" b="1" dirty="0"/>
              <a:t>双线性上采样</a:t>
            </a:r>
            <a:r>
              <a:rPr lang="zh-CN" altLang="en-US" dirty="0"/>
              <a:t>（</a:t>
            </a:r>
            <a:r>
              <a:rPr lang="en-US" altLang="zh-CN" dirty="0"/>
              <a:t>bilinear </a:t>
            </a:r>
            <a:r>
              <a:rPr lang="en-US" altLang="zh-CN" dirty="0" err="1"/>
              <a:t>upsampling</a:t>
            </a:r>
            <a:r>
              <a:rPr lang="zh-CN" altLang="en-US" dirty="0"/>
              <a:t>）和</a:t>
            </a:r>
            <a:r>
              <a:rPr lang="zh-CN" altLang="en-US" b="1" dirty="0"/>
              <a:t>卷积层</a:t>
            </a:r>
            <a:r>
              <a:rPr lang="zh-CN" altLang="en-US" dirty="0"/>
              <a:t>，用于生成图像补丁（</a:t>
            </a:r>
            <a:r>
              <a:rPr lang="en-US" altLang="zh-CN" dirty="0"/>
              <a:t>patches</a:t>
            </a:r>
            <a:r>
              <a:rPr lang="zh-CN" altLang="en-US" dirty="0"/>
              <a:t>）。上采样用于提高图像的分辨率，卷积层用于提取特征。每个生成器后面接有</a:t>
            </a:r>
            <a:r>
              <a:rPr lang="zh-CN" altLang="en-US" b="1" dirty="0"/>
              <a:t>实例归一化（</a:t>
            </a:r>
            <a:r>
              <a:rPr lang="en-US" altLang="zh-CN" b="1" dirty="0"/>
              <a:t>Instance Normalization</a:t>
            </a:r>
            <a:r>
              <a:rPr lang="zh-CN" altLang="en-US" b="1" dirty="0"/>
              <a:t>）</a:t>
            </a:r>
            <a:r>
              <a:rPr lang="zh-CN" altLang="en-US" dirty="0"/>
              <a:t>，这种归一化方式能在小批量样本时更加稳定，并减少内部协变量偏移的影响。</a:t>
            </a:r>
            <a:r>
              <a:rPr lang="en-US" altLang="zh-CN" b="1" dirty="0"/>
              <a:t>Leaky </a:t>
            </a:r>
            <a:r>
              <a:rPr lang="en-US" altLang="zh-CN" b="1" dirty="0" err="1"/>
              <a:t>ReLU</a:t>
            </a:r>
            <a:r>
              <a:rPr lang="en-US" altLang="zh-CN" b="1" dirty="0"/>
              <a:t> </a:t>
            </a:r>
            <a:r>
              <a:rPr lang="zh-CN" altLang="en-US" b="1" dirty="0"/>
              <a:t>激活函数</a:t>
            </a:r>
            <a:r>
              <a:rPr lang="zh-CN" altLang="en-US" dirty="0"/>
              <a:t>：用于引入非线性，使得生成器能够学习更加复杂的特征。</a:t>
            </a:r>
            <a:r>
              <a:rPr lang="en-US" altLang="zh-CN" dirty="0"/>
              <a:t>Leaky </a:t>
            </a:r>
            <a:r>
              <a:rPr lang="en-US" altLang="zh-CN" dirty="0" err="1"/>
              <a:t>ReLU</a:t>
            </a:r>
            <a:r>
              <a:rPr lang="en-US" altLang="zh-CN" dirty="0"/>
              <a:t> </a:t>
            </a:r>
            <a:r>
              <a:rPr lang="zh-CN" altLang="en-US" dirty="0"/>
              <a:t>是 </a:t>
            </a:r>
            <a:r>
              <a:rPr lang="en-US" altLang="zh-CN" dirty="0" err="1"/>
              <a:t>ReLU</a:t>
            </a:r>
            <a:r>
              <a:rPr lang="en-US" altLang="zh-CN" dirty="0"/>
              <a:t> </a:t>
            </a:r>
            <a:r>
              <a:rPr lang="zh-CN" altLang="en-US" dirty="0"/>
              <a:t>的一种变体，允许负值有一个小的斜率，而不是直接剪裁为零，避免神经元“死亡”现象。生成器的层数会根据重建的图像补丁大小进行调整。</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判别器的结构类似于生成器，但用于区分输入是</a:t>
            </a:r>
            <a:r>
              <a:rPr lang="zh-CN" altLang="en-US" b="1" dirty="0"/>
              <a:t>真实的区域补丁</a:t>
            </a:r>
            <a:r>
              <a:rPr lang="zh-CN" altLang="en-US" dirty="0"/>
              <a:t>还是</a:t>
            </a:r>
            <a:r>
              <a:rPr lang="zh-CN" altLang="en-US" b="1" dirty="0"/>
              <a:t>生成的区域补丁</a:t>
            </a:r>
            <a:r>
              <a:rPr lang="zh-CN" altLang="en-US" dirty="0"/>
              <a:t>。这种对抗结构类似于 </a:t>
            </a:r>
            <a:r>
              <a:rPr lang="en-US" altLang="zh-CN" dirty="0"/>
              <a:t>GAN </a:t>
            </a:r>
            <a:r>
              <a:rPr lang="zh-CN" altLang="en-US" dirty="0"/>
              <a:t>中的判别器，目标是通过不断优化来提升判别真假样本的能力。</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使用了</a:t>
            </a:r>
            <a:r>
              <a:rPr lang="en-US" altLang="zh-CN" b="1" dirty="0"/>
              <a:t>3×3 </a:t>
            </a:r>
            <a:r>
              <a:rPr lang="zh-CN" altLang="en-US" b="1" dirty="0"/>
              <a:t>的卷积核</a:t>
            </a:r>
            <a:r>
              <a:rPr lang="zh-CN" altLang="en-US" dirty="0"/>
              <a:t>和步长为 </a:t>
            </a:r>
            <a:r>
              <a:rPr lang="en-US" altLang="zh-CN" b="1" dirty="0"/>
              <a:t>2</a:t>
            </a:r>
            <a:r>
              <a:rPr lang="zh-CN" altLang="en-US" dirty="0"/>
              <a:t> 的卷积层来提取区域特征。步长为</a:t>
            </a:r>
            <a:r>
              <a:rPr lang="en-US" altLang="zh-CN" dirty="0"/>
              <a:t>2</a:t>
            </a:r>
            <a:r>
              <a:rPr lang="zh-CN" altLang="en-US" dirty="0"/>
              <a:t>的卷积能够有效减少特征图的尺寸，并提高判别器对局部细节的捕捉能力。判别器也使用 </a:t>
            </a:r>
            <a:r>
              <a:rPr lang="en-US" altLang="zh-CN" b="1" dirty="0"/>
              <a:t>Leaky </a:t>
            </a:r>
            <a:r>
              <a:rPr lang="en-US" altLang="zh-CN" b="1" dirty="0" err="1"/>
              <a:t>ReLU</a:t>
            </a:r>
            <a:r>
              <a:rPr lang="en-US" altLang="zh-CN" b="1" dirty="0"/>
              <a:t> </a:t>
            </a:r>
            <a:r>
              <a:rPr lang="zh-CN" altLang="en-US" b="1" dirty="0"/>
              <a:t>激活函数</a:t>
            </a:r>
            <a:r>
              <a:rPr lang="zh-CN" altLang="en-US" dirty="0"/>
              <a:t> 来提高非线性特征的表达能力。加权估计器用于为目标域的区域建议分配权重，以增强对重要区域的关注。加权估计器的结构和判别器类似，也使用了卷积层和 </a:t>
            </a:r>
            <a:r>
              <a:rPr lang="en-US" altLang="zh-CN" dirty="0"/>
              <a:t>Leaky </a:t>
            </a:r>
            <a:r>
              <a:rPr lang="en-US" altLang="zh-CN" dirty="0" err="1"/>
              <a:t>ReLU</a:t>
            </a:r>
            <a:r>
              <a:rPr lang="en-US" altLang="zh-CN" dirty="0"/>
              <a:t> </a:t>
            </a:r>
            <a:r>
              <a:rPr lang="zh-CN" altLang="en-US" dirty="0"/>
              <a:t>激活函数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AFF15-59F7-FF61-6872-2B44E7AF17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57C77A-BD83-EFB0-6D9C-D3E93188BF5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3FB4FD6-4792-2427-1EAB-C156F88B49E4}"/>
              </a:ext>
            </a:extLst>
          </p:cNvPr>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该实验展示了从合成数据到真实世界图像的领域适应过程。使用 </a:t>
            </a:r>
            <a:r>
              <a:rPr lang="en-US" altLang="zh-CN" dirty="0"/>
              <a:t>SIM-10k </a:t>
            </a:r>
            <a:r>
              <a:rPr lang="zh-CN" altLang="en-US" dirty="0"/>
              <a:t>数据集（合成数据）作为源域，</a:t>
            </a:r>
            <a:r>
              <a:rPr lang="en-US" altLang="zh-CN" dirty="0"/>
              <a:t>Cityscapes</a:t>
            </a:r>
            <a:r>
              <a:rPr lang="zh-CN" altLang="en-US" dirty="0"/>
              <a:t>（真实数据）作为目标域。结果表明，本文提出的区域级别适应方法在减少域间差异方面效果显著，尤其是在 </a:t>
            </a:r>
            <a:r>
              <a:rPr lang="en-US" altLang="zh-CN" dirty="0"/>
              <a:t>Type3 </a:t>
            </a:r>
            <a:r>
              <a:rPr lang="zh-CN" altLang="en-US" dirty="0"/>
              <a:t>设定下，模型的性能提升最为明显。这说明，使用区域级别的适应策略可以有效提高模型在真实数据上的泛化能力。</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0216065-7A2F-5C78-4A5B-38FE79F5EB64}"/>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801039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9ECE-995A-6851-4642-5233E8FBB0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73ED84-464A-FF0E-9B75-23E011B5095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C0CFD82-76AF-8DF9-3263-ECDD065E0CD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在自动驾驶的数据集中，</a:t>
            </a:r>
            <a:r>
              <a:rPr lang="zh-CN" altLang="en-US" b="1" dirty="0"/>
              <a:t>不同的摄像头设置</a:t>
            </a:r>
            <a:r>
              <a:rPr lang="zh-CN" altLang="en-US" dirty="0"/>
              <a:t> 非常常见（例如不同的分辨率、视角等）。因此，实验目的是验证从一个摄像头配置（</a:t>
            </a:r>
            <a:r>
              <a:rPr lang="en-US" altLang="zh-CN" dirty="0"/>
              <a:t>Kitti </a:t>
            </a:r>
            <a:r>
              <a:rPr lang="zh-CN" altLang="en-US" dirty="0"/>
              <a:t>数据集）适应到另一个摄像头配置（</a:t>
            </a:r>
            <a:r>
              <a:rPr lang="en-US" altLang="zh-CN" dirty="0"/>
              <a:t>Cityscapes </a:t>
            </a:r>
            <a:r>
              <a:rPr lang="zh-CN" altLang="en-US" dirty="0"/>
              <a:t>数据集）的效果，看看领域适应方法是否能够克服不同摄像头设置带来的差异。</a:t>
            </a:r>
            <a:endParaRPr lang="en-US" altLang="zh-CN" dirty="0"/>
          </a:p>
          <a:p>
            <a:r>
              <a:rPr lang="zh-CN" altLang="en-US" dirty="0"/>
              <a:t>该实验探讨了在自动驾驶场景中从 </a:t>
            </a:r>
            <a:r>
              <a:rPr lang="en-US" altLang="zh-CN" b="1" dirty="0"/>
              <a:t>Kitti </a:t>
            </a:r>
            <a:r>
              <a:rPr lang="zh-CN" altLang="en-US" b="1" dirty="0"/>
              <a:t>数据集</a:t>
            </a:r>
            <a:r>
              <a:rPr lang="zh-CN" altLang="en-US" dirty="0"/>
              <a:t> 适应到 </a:t>
            </a:r>
            <a:r>
              <a:rPr lang="en-US" altLang="zh-CN" b="1" dirty="0"/>
              <a:t>Cityscapes </a:t>
            </a:r>
            <a:r>
              <a:rPr lang="zh-CN" altLang="en-US" b="1" dirty="0"/>
              <a:t>数据集</a:t>
            </a:r>
            <a:r>
              <a:rPr lang="zh-CN" altLang="en-US" dirty="0"/>
              <a:t> 时的领域适应问题。由于两个数据集的图像尺寸不同，</a:t>
            </a:r>
            <a:r>
              <a:rPr lang="en-US" altLang="zh-CN" dirty="0"/>
              <a:t>Cityscapes </a:t>
            </a:r>
            <a:r>
              <a:rPr lang="zh-CN" altLang="en-US" dirty="0"/>
              <a:t>图像被缩放以匹配 </a:t>
            </a:r>
            <a:r>
              <a:rPr lang="en-US" altLang="zh-CN" dirty="0"/>
              <a:t>Kitti </a:t>
            </a:r>
            <a:r>
              <a:rPr lang="zh-CN" altLang="en-US" dirty="0"/>
              <a:t>的图像尺寸。实验结果表明，本文提出的区域级别领域适应方法在跨摄像头的领域适应中表现出色，相比现有方法有显著的性能提升。</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0C157E7-C78F-4F73-CA00-8E14331574B3}"/>
              </a:ext>
            </a:extLst>
          </p:cNvPr>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2736683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5836D-39E5-6F06-86D1-D95B5F1407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00D2E0-9157-B1B5-A931-18BB09FCA65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3370AEA-90F8-D8CA-B60E-A95ABA4035F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pl-PL" altLang="zh-CN" b="1" dirty="0"/>
              <a:t>Ours w/o Generators</a:t>
            </a:r>
            <a:r>
              <a:rPr lang="zh-CN" altLang="pl-PL" dirty="0"/>
              <a:t>（去除生成器）：</a:t>
            </a:r>
            <a:r>
              <a:rPr lang="zh-CN" altLang="en-US" dirty="0"/>
              <a:t>移除了生成器，仅在特征级别进行对抗对齐，不再对区域进行重建。验证特征级别对齐的效果，并考察生成器（通过区域图像补丁重建）对领域适应的作用。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Ours w/o Discriminators</a:t>
            </a:r>
            <a:r>
              <a:rPr lang="zh-CN" altLang="en-US" dirty="0"/>
              <a:t>（去除判别器）：移除了判别器，采用联合训练的方法，通过重建区域级别的 </a:t>
            </a:r>
            <a:r>
              <a:rPr lang="en-US" altLang="zh-CN" dirty="0"/>
              <a:t>RGB </a:t>
            </a:r>
            <a:r>
              <a:rPr lang="zh-CN" altLang="en-US" dirty="0"/>
              <a:t>图像来进行适应。验证判别器在对抗对齐过程中的重要性，评估不使用判别器进行对齐的效果。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Ours w/o Weighting Estimator</a:t>
            </a:r>
            <a:r>
              <a:rPr lang="zh-CN" altLang="en-US" dirty="0"/>
              <a:t>（去除加权估计器）：移除了加权估计器，这意味着在适应过程中，所有目标域的区域建议被视为同等重要，不再为不同区域分配不同权重。验证加权估计器的作用，考察不加权的情况下是否会引入偏差和错误的指导</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去除判别器导致模型性能显著下降，这表明判别器对于对齐源域和目标域的特征分布具有重要作用。判别器帮助模型通过对抗学习更好地进行领域适应。</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即使移除了生成器，模型仍能在特征级别进行对齐，取得 </a:t>
            </a:r>
            <a:r>
              <a:rPr lang="en-US" altLang="zh-CN" b="1" dirty="0" err="1"/>
              <a:t>mAP</a:t>
            </a:r>
            <a:r>
              <a:rPr lang="en-US" altLang="zh-CN" b="1" dirty="0"/>
              <a:t>=32.8%</a:t>
            </a:r>
            <a:r>
              <a:rPr lang="zh-CN" altLang="en-US" dirty="0"/>
              <a:t> 的表现。这表明仅通过特征级别对齐，模型已经能够实现领域适应。然而，重建区域级别的图像补丁能够进一步捕获结构信息，从而帮助对齐，说明生成器对于学习图像的结构信息和增强对齐具有贡献。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去除加权估计器后，模型性能有所下降。加权估计器通过为目标域中的重要区域分配更高的权重，能够避免由于不相关或噪声区域引入错误指导的影响。实验结果验证了这一推测，即加权估计器有助于减少来自偏差区域的负面影响。</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判别器</a:t>
            </a:r>
            <a:r>
              <a:rPr lang="zh-CN" altLang="en-US" dirty="0"/>
              <a:t> 在对抗对齐中起到了关键作用，而 </a:t>
            </a:r>
            <a:r>
              <a:rPr lang="zh-CN" altLang="en-US" b="1" dirty="0"/>
              <a:t>生成器</a:t>
            </a:r>
            <a:r>
              <a:rPr lang="zh-CN" altLang="en-US" dirty="0"/>
              <a:t> 和 </a:t>
            </a:r>
            <a:r>
              <a:rPr lang="zh-CN" altLang="en-US" b="1" dirty="0"/>
              <a:t>加权估计器</a:t>
            </a:r>
            <a:r>
              <a:rPr lang="zh-CN" altLang="en-US" dirty="0"/>
              <a:t> 通过更好地捕获结构信息和减少噪声区域的影响，进一步提高了模型在目标域上的检测性能。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02FEB1B-AD1B-2CB4-13BF-B72E889F2986}"/>
              </a:ext>
            </a:extLst>
          </p:cNvPr>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2985958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CEEAA-1B12-033D-2340-081B35B586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1881AA-AAA4-E60A-69A7-C7909D3E082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4F4C4C6-F76C-2AA9-C317-7EE82003E778}"/>
              </a:ext>
            </a:extLst>
          </p:cNvPr>
          <p:cNvSpPr>
            <a:spLocks noGrp="1"/>
          </p:cNvSpPr>
          <p:nvPr>
            <p:ph type="body" idx="1"/>
          </p:nvPr>
        </p:nvSpPr>
        <p:spPr/>
        <p:txBody>
          <a:bodyPr/>
          <a:lstStyle/>
          <a:p>
            <a:pPr algn="just"/>
            <a:r>
              <a:rPr lang="zh-CN" altLang="en-US" dirty="0"/>
              <a:t>比较在领域适应过程中，使用整个图像进行对齐（图像级别适应）与只对包含目标的局部区域进行对齐（区域级别适应）的效果。</a:t>
            </a:r>
            <a:endParaRPr lang="en-US" altLang="zh-CN" dirty="0"/>
          </a:p>
          <a:p>
            <a:pPr algn="just"/>
            <a:r>
              <a:rPr lang="zh-CN" altLang="en-US" dirty="0"/>
              <a:t>设计了一个变体 </a:t>
            </a:r>
            <a:r>
              <a:rPr lang="en-US" altLang="zh-CN" b="1" dirty="0"/>
              <a:t>Ours-Global</a:t>
            </a:r>
            <a:r>
              <a:rPr lang="zh-CN" altLang="en-US" dirty="0"/>
              <a:t>，该变体在</a:t>
            </a:r>
            <a:r>
              <a:rPr lang="zh-CN" altLang="en-US" b="1" dirty="0"/>
              <a:t>图像级别</a:t>
            </a:r>
            <a:r>
              <a:rPr lang="zh-CN" altLang="en-US" dirty="0"/>
              <a:t>进行领域适应，即使用从骨干网络中提取的特征来重建整幅图像，并在图像级别进行对抗对齐（</a:t>
            </a:r>
            <a:r>
              <a:rPr lang="en-US" altLang="zh-CN" dirty="0"/>
              <a:t>domain adversarial alignment</a:t>
            </a:r>
            <a:r>
              <a:rPr lang="zh-CN" altLang="en-US" dirty="0"/>
              <a:t>）。与之对比的是区域级别的适应方法，包括 </a:t>
            </a:r>
            <a:r>
              <a:rPr lang="en-US" altLang="zh-CN" b="1" dirty="0"/>
              <a:t>Type1</a:t>
            </a:r>
            <a:r>
              <a:rPr lang="zh-CN" altLang="en-US" b="1" dirty="0"/>
              <a:t>、</a:t>
            </a:r>
            <a:r>
              <a:rPr lang="en-US" altLang="zh-CN" b="1" dirty="0"/>
              <a:t>Type2</a:t>
            </a:r>
            <a:r>
              <a:rPr lang="zh-CN" altLang="en-US" b="1" dirty="0"/>
              <a:t>、</a:t>
            </a:r>
            <a:r>
              <a:rPr lang="en-US" altLang="zh-CN" b="1" dirty="0"/>
              <a:t>Type3</a:t>
            </a:r>
            <a:r>
              <a:rPr lang="zh-CN" altLang="en-US" dirty="0"/>
              <a:t>。区域级别的对齐能够更好地捕捉图像中的重要区域特征，并减少背景噪声的干扰，因此在目标检测任务中的表现明显优于图像级别的对齐方法，提升了大约 </a:t>
            </a:r>
            <a:r>
              <a:rPr lang="en-US" altLang="zh-CN" b="1" dirty="0"/>
              <a:t>4%</a:t>
            </a:r>
            <a:r>
              <a:rPr lang="zh-CN" altLang="en-US" dirty="0"/>
              <a:t> 的性能。</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72BED5F-92CF-75BF-57AD-28C34F1C1125}"/>
              </a:ext>
            </a:extLst>
          </p:cNvPr>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3484352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25D7A-7F94-F040-84DF-0985EA115E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A98257-B8B6-C9B5-EBAC-16461E5A3E1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ABAF6E1-12F7-2B89-F3E3-109D94852CCB}"/>
              </a:ext>
            </a:extLst>
          </p:cNvPr>
          <p:cNvSpPr>
            <a:spLocks noGrp="1"/>
          </p:cNvSpPr>
          <p:nvPr>
            <p:ph type="body" idx="1"/>
          </p:nvPr>
        </p:nvSpPr>
        <p:spPr/>
        <p:txBody>
          <a:bodyPr/>
          <a:lstStyle/>
          <a:p>
            <a:pPr algn="just"/>
            <a:r>
              <a:rPr lang="zh-CN" altLang="en-US" dirty="0"/>
              <a:t>固定位置策略通过均匀划分图像来覆盖所有可能包含目标的区域，但这种方法可能引入误差偏差，因为它没有考虑目标物体的位置分布差异。固定区域划分会导致视角之间的显著差异，从而影响适应效果。相比之下，基于 </a:t>
            </a:r>
            <a:r>
              <a:rPr lang="en-US" altLang="zh-CN" dirty="0"/>
              <a:t>ROI </a:t>
            </a:r>
            <a:r>
              <a:rPr lang="zh-CN" altLang="en-US" dirty="0"/>
              <a:t>的分组策略能够根据区域建议动态地选择重要的区域，减少了因区域位置不相关而带来的噪声，更专注于那些更可能包含目标物体的区域，因此表现更好。通过动态挖掘目标区域，基于 </a:t>
            </a:r>
            <a:r>
              <a:rPr lang="en-US" altLang="zh-CN" dirty="0"/>
              <a:t>ROI </a:t>
            </a:r>
            <a:r>
              <a:rPr lang="zh-CN" altLang="en-US" dirty="0"/>
              <a:t>的分组策略能够更精准地定位感兴趣的区域，并在源域和目标域之间更有效地对齐特征，减少了因固定区域划分导致的视角差异的影响。</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4</a:t>
            </a:r>
            <a:r>
              <a:rPr lang="zh-CN" altLang="en-US" dirty="0"/>
              <a:t>展示了两种策略的可视化示例。左边展示了固定位置策略的例子，区域被均匀划分以覆盖整幅图像。右边展示了基于 </a:t>
            </a:r>
            <a:r>
              <a:rPr lang="en-US" altLang="zh-CN" dirty="0"/>
              <a:t>ROI </a:t>
            </a:r>
            <a:r>
              <a:rPr lang="zh-CN" altLang="en-US" dirty="0"/>
              <a:t>的分组策略的例子，分组根据区域建议动态进行，更多地关注那些可能包含目标的区域</a:t>
            </a:r>
            <a:br>
              <a:rPr lang="en-US" altLang="zh-CN" sz="1600" kern="1200" dirty="0">
                <a:solidFill>
                  <a:schemeClr val="tx1"/>
                </a:solidFill>
                <a:effectLst/>
                <a:latin typeface="微软雅黑" panose="020B0503020204020204" charset="-122"/>
                <a:ea typeface="微软雅黑" panose="020B0503020204020204" charset="-122"/>
                <a:cs typeface="+mn-cs"/>
              </a:rPr>
            </a:b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验结果表明，基于 </a:t>
            </a:r>
            <a:r>
              <a:rPr lang="en-US" altLang="zh-CN" dirty="0"/>
              <a:t>ROI </a:t>
            </a:r>
            <a:r>
              <a:rPr lang="zh-CN" altLang="en-US" dirty="0"/>
              <a:t>的分组策略在检测性能上优于固定位置策略。尤其是，在相同的分组设置下，</a:t>
            </a:r>
            <a:r>
              <a:rPr lang="en-US" altLang="zh-CN" b="1" dirty="0"/>
              <a:t>Ours-Type2 </a:t>
            </a:r>
            <a:r>
              <a:rPr lang="zh-CN" altLang="en-US" b="1" dirty="0"/>
              <a:t>相比 </a:t>
            </a:r>
            <a:r>
              <a:rPr lang="en-US" altLang="zh-CN" b="1" dirty="0"/>
              <a:t>Ours-Fixed2 </a:t>
            </a:r>
            <a:r>
              <a:rPr lang="zh-CN" altLang="en-US" b="1" dirty="0"/>
              <a:t>提升了约 </a:t>
            </a:r>
            <a:r>
              <a:rPr lang="en-US" altLang="zh-CN" b="1" dirty="0"/>
              <a:t>3% </a:t>
            </a:r>
            <a:r>
              <a:rPr lang="zh-CN" altLang="en-US" b="1" dirty="0"/>
              <a:t>的性能</a:t>
            </a:r>
            <a:r>
              <a:rPr lang="zh-CN" altLang="en-US" dirty="0"/>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3EE9E57-C2A0-71C7-1310-A4265346BF4D}"/>
              </a:ext>
            </a:extLst>
          </p:cNvPr>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735724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63B74-066F-4220-BCF9-4437159192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25048F-5521-C2E8-0636-D1D0F66EA62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CC1F187-C895-9A14-48D8-CBB4E5C9F660}"/>
              </a:ext>
            </a:extLst>
          </p:cNvPr>
          <p:cNvSpPr>
            <a:spLocks noGrp="1"/>
          </p:cNvSpPr>
          <p:nvPr>
            <p:ph type="body" idx="1"/>
          </p:nvPr>
        </p:nvSpPr>
        <p:spPr/>
        <p:txBody>
          <a:bodyPr/>
          <a:lstStyle/>
          <a:p>
            <a:r>
              <a:rPr lang="zh-CN" altLang="en-US" dirty="0"/>
              <a:t>本文提出了一个 </a:t>
            </a:r>
            <a:r>
              <a:rPr lang="zh-CN" altLang="en-US" b="1" dirty="0"/>
              <a:t>基于区域的领域适应框架</a:t>
            </a:r>
            <a:r>
              <a:rPr lang="zh-CN" altLang="en-US" dirty="0"/>
              <a:t>，该框架特别适用于目标检测任务。不同于全局对齐的方法，作者将适应过程的重点从</a:t>
            </a:r>
            <a:r>
              <a:rPr lang="zh-CN" altLang="en-US" b="1" dirty="0"/>
              <a:t>全局特征对齐</a:t>
            </a:r>
            <a:r>
              <a:rPr lang="zh-CN" altLang="en-US" dirty="0"/>
              <a:t>转向</a:t>
            </a:r>
            <a:r>
              <a:rPr lang="zh-CN" altLang="en-US" b="1" dirty="0"/>
              <a:t>局部特征对齐</a:t>
            </a:r>
            <a:r>
              <a:rPr lang="zh-CN" altLang="en-US" dirty="0"/>
              <a:t>，更加符合目标检测任务的需求。</a:t>
            </a:r>
            <a:endParaRPr lang="en-US" altLang="zh-CN" dirty="0"/>
          </a:p>
          <a:p>
            <a:r>
              <a:rPr lang="zh-CN" altLang="en-US" b="1" dirty="0"/>
              <a:t>区域挖掘（</a:t>
            </a:r>
            <a:r>
              <a:rPr lang="en-US" altLang="zh-CN" b="1" dirty="0"/>
              <a:t>Region Mining</a:t>
            </a:r>
            <a:r>
              <a:rPr lang="zh-CN" altLang="en-US" b="1" dirty="0"/>
              <a:t>）</a:t>
            </a:r>
            <a:r>
              <a:rPr lang="zh-CN" altLang="en-US" dirty="0"/>
              <a:t>：解决了**“</a:t>
            </a:r>
            <a:r>
              <a:rPr lang="en-US" altLang="zh-CN" dirty="0"/>
              <a:t>where to look”** </a:t>
            </a:r>
            <a:r>
              <a:rPr lang="zh-CN" altLang="en-US" dirty="0"/>
              <a:t>的问题，即模型如何定位图像中的重要区域。这一部分通过动态挖掘那些可能包含目标物体的区域，确保适应过程专注于相关区域。</a:t>
            </a:r>
            <a:endParaRPr lang="en-US" altLang="zh-CN" dirty="0"/>
          </a:p>
          <a:p>
            <a:r>
              <a:rPr lang="zh-CN" altLang="en-US" b="1" dirty="0"/>
              <a:t>区域级别对齐（</a:t>
            </a:r>
            <a:r>
              <a:rPr lang="en-US" altLang="zh-CN" b="1" dirty="0"/>
              <a:t>Adjusted Region-Level Alignment</a:t>
            </a:r>
            <a:r>
              <a:rPr lang="zh-CN" altLang="en-US" b="1" dirty="0"/>
              <a:t>）</a:t>
            </a:r>
            <a:r>
              <a:rPr lang="zh-CN" altLang="en-US" dirty="0"/>
              <a:t>：解决了**“</a:t>
            </a:r>
            <a:r>
              <a:rPr lang="en-US" altLang="zh-CN" dirty="0"/>
              <a:t>how to align”** </a:t>
            </a:r>
            <a:r>
              <a:rPr lang="zh-CN" altLang="en-US" dirty="0"/>
              <a:t>的问题，采用对抗学习的方式，在区域级别对齐源域和目标域的特征。通过加权和分组策略，提升了对齐的鲁棒性和效果。</a:t>
            </a:r>
            <a:endParaRPr lang="en-US" altLang="zh-CN" dirty="0"/>
          </a:p>
          <a:p>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87A45EE-31ED-D11F-FD00-58D3B84337E2}"/>
              </a:ext>
            </a:extLst>
          </p:cNvPr>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19864043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AB54-D116-B09D-561C-AD929EAADD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5ED632-2573-54BD-EA32-AEDA2F0BAE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38428F-DD60-7485-D8CC-363623CE4276}"/>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86BBC773-3B0A-6F7B-1EA1-F11B7CEB37E9}"/>
              </a:ext>
            </a:extLst>
          </p:cNvPr>
          <p:cNvSpPr>
            <a:spLocks noGrp="1"/>
          </p:cNvSpPr>
          <p:nvPr>
            <p:ph type="sldNum" sz="quarter" idx="5"/>
          </p:nvPr>
        </p:nvSpPr>
        <p:spPr/>
        <p:txBody>
          <a:bodyPr/>
          <a:lstStyle/>
          <a:p>
            <a:fld id="{5849F42C-2DAE-424C-A4B8-3140182C3E9F}" type="slidenum">
              <a:rPr lang="zh-CN" altLang="en-US" smtClean="0"/>
              <a:t>66</a:t>
            </a:fld>
            <a:endParaRPr lang="zh-CN" altLang="en-US"/>
          </a:p>
        </p:txBody>
      </p:sp>
    </p:spTree>
    <p:extLst>
      <p:ext uri="{BB962C8B-B14F-4D97-AF65-F5344CB8AC3E}">
        <p14:creationId xmlns:p14="http://schemas.microsoft.com/office/powerpoint/2010/main" val="1772744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009E3-41E2-BE59-4B3B-817ACD516A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EF37E2-3D8E-7A47-71BC-2CCE7F1460B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4B393CF-24F7-F86B-E0D9-7BC9C9EEF32D}"/>
              </a:ext>
            </a:extLst>
          </p:cNvPr>
          <p:cNvSpPr>
            <a:spLocks noGrp="1"/>
          </p:cNvSpPr>
          <p:nvPr>
            <p:ph type="body" idx="1"/>
          </p:nvPr>
        </p:nvSpPr>
        <p:spPr/>
        <p:txBody>
          <a:bodyPr/>
          <a:lstStyle/>
          <a:p>
            <a:pPr algn="just"/>
            <a:r>
              <a:rPr lang="zh-CN" altLang="en-US" dirty="0"/>
              <a:t>模型设计了在局部特征层面进行强对齐，在全局特征层面进行弱对齐。局部特征来自网络的低层，主要是细节信息，而全局特征来自靠近</a:t>
            </a:r>
            <a:r>
              <a:rPr lang="en-US" altLang="zh-CN" dirty="0"/>
              <a:t>RPN</a:t>
            </a:r>
            <a:r>
              <a:rPr lang="zh-CN" altLang="en-US" dirty="0"/>
              <a:t>的高层，包含更多全局语义信息。</a:t>
            </a:r>
            <a:endParaRPr lang="en-US" altLang="zh-CN" dirty="0"/>
          </a:p>
          <a:p>
            <a:pPr algn="just"/>
            <a:r>
              <a:rPr lang="zh-CN" altLang="en-US" dirty="0"/>
              <a:t>局部域分类器（</a:t>
            </a:r>
            <a:r>
              <a:rPr lang="en-US" altLang="zh-CN" dirty="0"/>
              <a:t>Dl</a:t>
            </a:r>
            <a:r>
              <a:rPr lang="zh-CN" altLang="en-US" dirty="0"/>
              <a:t>）的结构：局部域分类器是一个全卷积网络，卷积核大小为</a:t>
            </a:r>
            <a:r>
              <a:rPr lang="en-US" altLang="zh-CN" dirty="0"/>
              <a:t>1</a:t>
            </a:r>
            <a:r>
              <a:rPr lang="zh-CN" altLang="en-US" dirty="0"/>
              <a:t>，专注于对齐局部特征，而不考虑全局特征。</a:t>
            </a:r>
            <a:r>
              <a:rPr lang="en-US" altLang="zh-CN" dirty="0"/>
              <a:t>F1</a:t>
            </a:r>
            <a:r>
              <a:rPr lang="zh-CN" altLang="en-US" dirty="0"/>
              <a:t>提取的局部特征作为</a:t>
            </a:r>
            <a:r>
              <a:rPr lang="en-US" altLang="zh-CN" dirty="0"/>
              <a:t>Dl</a:t>
            </a:r>
            <a:r>
              <a:rPr lang="zh-CN" altLang="en-US" dirty="0"/>
              <a:t>的输入，</a:t>
            </a:r>
            <a:r>
              <a:rPr lang="en-US" altLang="zh-CN" dirty="0"/>
              <a:t>Dl</a:t>
            </a:r>
            <a:r>
              <a:rPr lang="zh-CN" altLang="en-US" dirty="0"/>
              <a:t>输出一个域预测图，其宽度和高度与输入特征一致。这样，局部对齐的目标更加精确。</a:t>
            </a:r>
            <a:endParaRPr lang="en-US" altLang="zh-CN" dirty="0"/>
          </a:p>
          <a:p>
            <a:pPr algn="just"/>
            <a:r>
              <a:rPr lang="zh-CN" altLang="en-US" dirty="0"/>
              <a:t>模型基于</a:t>
            </a:r>
            <a:r>
              <a:rPr lang="en-US" altLang="zh-CN" dirty="0"/>
              <a:t>Faster RCNN</a:t>
            </a:r>
            <a:r>
              <a:rPr lang="zh-CN" altLang="en-US" dirty="0"/>
              <a:t>模块工作。模型通过区域提案网络（</a:t>
            </a:r>
            <a:r>
              <a:rPr lang="en-US" altLang="zh-CN" dirty="0"/>
              <a:t>RPN</a:t>
            </a:r>
            <a:r>
              <a:rPr lang="zh-CN" altLang="en-US" dirty="0"/>
              <a:t>）生成感兴趣区域（</a:t>
            </a:r>
            <a:r>
              <a:rPr lang="en-US" altLang="zh-CN" dirty="0"/>
              <a:t>Region of Interest</a:t>
            </a:r>
            <a:r>
              <a:rPr lang="zh-CN" altLang="en-US" dirty="0"/>
              <a:t>，</a:t>
            </a:r>
            <a:r>
              <a:rPr lang="en-US" altLang="zh-CN" dirty="0" err="1"/>
              <a:t>RoI</a:t>
            </a:r>
            <a:r>
              <a:rPr lang="zh-CN" altLang="en-US" dirty="0"/>
              <a:t>），然后这些区域的特征通过卷积层或全连接层进一步处理，用于预测图像的类别（</a:t>
            </a:r>
            <a:r>
              <a:rPr lang="en-US" altLang="zh-CN" dirty="0"/>
              <a:t>Class</a:t>
            </a:r>
            <a:r>
              <a:rPr lang="zh-CN" altLang="en-US" dirty="0"/>
              <a:t>）和边界框（</a:t>
            </a:r>
            <a:r>
              <a:rPr lang="en-US" altLang="zh-CN" dirty="0" err="1"/>
              <a:t>Bbox</a:t>
            </a:r>
            <a:r>
              <a:rPr lang="zh-CN" altLang="en-US" dirty="0"/>
              <a:t>）。在</a:t>
            </a:r>
            <a:r>
              <a:rPr lang="zh-CN" altLang="en-US" b="1" dirty="0"/>
              <a:t>局部特征层面</a:t>
            </a:r>
            <a:r>
              <a:rPr lang="zh-CN" altLang="en-US" dirty="0"/>
              <a:t>，特征</a:t>
            </a:r>
            <a:r>
              <a:rPr lang="en-US" altLang="zh-CN" dirty="0"/>
              <a:t>F1</a:t>
            </a:r>
            <a:r>
              <a:rPr lang="zh-CN" altLang="en-US" dirty="0"/>
              <a:t>作为输入，经过一个梯度反转层（</a:t>
            </a:r>
            <a:r>
              <a:rPr lang="en-US" altLang="zh-CN" dirty="0"/>
              <a:t>GRL</a:t>
            </a:r>
            <a:r>
              <a:rPr lang="zh-CN" altLang="en-US" dirty="0"/>
              <a:t>，</a:t>
            </a:r>
            <a:r>
              <a:rPr lang="en-US" altLang="zh-CN" dirty="0"/>
              <a:t>Gradient Reversal Layer</a:t>
            </a:r>
            <a:r>
              <a:rPr lang="zh-CN" altLang="en-US" dirty="0"/>
              <a:t>）传递给</a:t>
            </a:r>
            <a:r>
              <a:rPr lang="zh-CN" altLang="en-US" b="1" dirty="0"/>
              <a:t>局部域分类器网络（</a:t>
            </a:r>
            <a:r>
              <a:rPr lang="en-US" altLang="zh-CN" b="1" dirty="0"/>
              <a:t>Dl</a:t>
            </a:r>
            <a:r>
              <a:rPr lang="zh-CN" altLang="en-US" b="1" dirty="0"/>
              <a:t>）</a:t>
            </a:r>
            <a:r>
              <a:rPr lang="zh-CN" altLang="en-US" dirty="0"/>
              <a:t>。这个分类器负责对局部特征进行域预测（判断特征属于源域还是目标域），从而实现</a:t>
            </a:r>
            <a:r>
              <a:rPr lang="zh-CN" altLang="en-US" b="1" dirty="0"/>
              <a:t>强局部对齐</a:t>
            </a:r>
            <a:r>
              <a:rPr lang="zh-CN" altLang="en-US" dirty="0"/>
              <a:t>。在</a:t>
            </a:r>
            <a:r>
              <a:rPr lang="zh-CN" altLang="en-US" b="1" dirty="0"/>
              <a:t>全局特征层面</a:t>
            </a:r>
            <a:r>
              <a:rPr lang="zh-CN" altLang="en-US" dirty="0"/>
              <a:t>，特征</a:t>
            </a:r>
            <a:r>
              <a:rPr lang="en-US" altLang="zh-CN" dirty="0"/>
              <a:t>F2</a:t>
            </a:r>
            <a:r>
              <a:rPr lang="zh-CN" altLang="en-US" dirty="0"/>
              <a:t>经过</a:t>
            </a:r>
            <a:r>
              <a:rPr lang="en-US" altLang="zh-CN" dirty="0"/>
              <a:t>RPN</a:t>
            </a:r>
            <a:r>
              <a:rPr lang="zh-CN" altLang="en-US" dirty="0"/>
              <a:t>提取</a:t>
            </a:r>
            <a:r>
              <a:rPr lang="en-US" altLang="zh-CN" dirty="0" err="1"/>
              <a:t>RoI</a:t>
            </a:r>
            <a:r>
              <a:rPr lang="zh-CN" altLang="en-US" dirty="0"/>
              <a:t>后，再经过卷积层或全连接层生成每个区域的特征。这些特征也通过梯度反转层传递给</a:t>
            </a:r>
            <a:r>
              <a:rPr lang="zh-CN" altLang="en-US" b="1" dirty="0"/>
              <a:t>全局域分类器网络（</a:t>
            </a:r>
            <a:r>
              <a:rPr lang="en-US" altLang="zh-CN" b="1" dirty="0"/>
              <a:t>Dg</a:t>
            </a:r>
            <a:r>
              <a:rPr lang="zh-CN" altLang="en-US" b="1" dirty="0"/>
              <a:t>）</a:t>
            </a:r>
            <a:r>
              <a:rPr lang="zh-CN" altLang="en-US" dirty="0"/>
              <a:t>，并通过**全局对齐目标（</a:t>
            </a:r>
            <a:r>
              <a:rPr lang="en-US" altLang="zh-CN" dirty="0"/>
              <a:t>Global Alignment Objective</a:t>
            </a:r>
            <a:r>
              <a:rPr lang="zh-CN" altLang="en-US" dirty="0"/>
              <a:t>）**进行优化。通过这种弱对齐，全局特征的对齐是部分的，目的是减少域间差异，而不会对检测性能产生负面影响。</a:t>
            </a:r>
            <a:endParaRPr lang="en-US" altLang="zh-CN" dirty="0"/>
          </a:p>
          <a:p>
            <a:pPr algn="just"/>
            <a:r>
              <a:rPr lang="zh-CN" altLang="en-US" dirty="0"/>
              <a:t>从域分类器提取的</a:t>
            </a:r>
            <a:r>
              <a:rPr lang="zh-CN" altLang="en-US" b="1" dirty="0"/>
              <a:t>上下文向量（</a:t>
            </a:r>
            <a:r>
              <a:rPr lang="en-US" altLang="zh-CN" b="1" dirty="0"/>
              <a:t>Context Vector</a:t>
            </a:r>
            <a:r>
              <a:rPr lang="zh-CN" altLang="en-US" b="1" dirty="0"/>
              <a:t>）</a:t>
            </a:r>
            <a:r>
              <a:rPr lang="zh-CN" altLang="en-US" dirty="0"/>
              <a:t>。上下文向量与区域的特征拼接在一起，最终用于对象分类和边界框预测。</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CD4A65F5-2A26-84D7-94E1-363CC78C69B8}"/>
              </a:ext>
            </a:extLst>
          </p:cNvPr>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790862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EBDD9-D0BB-F697-D038-F12E144603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2FD168-26A5-87BE-AAF0-8EB24BC11BB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BEB25A2-B99E-40F8-C116-07230B46F4B0}"/>
              </a:ext>
            </a:extLst>
          </p:cNvPr>
          <p:cNvSpPr>
            <a:spLocks noGrp="1"/>
          </p:cNvSpPr>
          <p:nvPr>
            <p:ph type="body" idx="1"/>
          </p:nvPr>
        </p:nvSpPr>
        <p:spPr/>
        <p:txBody>
          <a:bodyPr/>
          <a:lstStyle/>
          <a:p>
            <a:pPr algn="just"/>
            <a:r>
              <a:rPr lang="zh-CN" altLang="en-US" dirty="0"/>
              <a:t>这张图直观地展示了</a:t>
            </a:r>
            <a:r>
              <a:rPr lang="en-US" altLang="zh-CN" dirty="0"/>
              <a:t>GAT</a:t>
            </a:r>
            <a:r>
              <a:rPr lang="zh-CN" altLang="en-US" dirty="0"/>
              <a:t>中节点特征的更新过程，通过聚合相邻节点的信息，结合注意力机制的加权方式，中心节点 </a:t>
            </a:r>
            <a:r>
              <a:rPr lang="en-US" altLang="zh-CN" dirty="0"/>
              <a:t>O12O_{12}O12​ </a:t>
            </a:r>
            <a:r>
              <a:rPr lang="zh-CN" altLang="en-US" dirty="0"/>
              <a:t>能够得到一个更丰富的表示（即 </a:t>
            </a:r>
            <a:r>
              <a:rPr lang="en-US" altLang="zh-CN" dirty="0"/>
              <a:t>O12′O'_{12}O12′​</a:t>
            </a:r>
            <a:r>
              <a:rPr lang="zh-CN" altLang="en-US" dirty="0"/>
              <a:t>），这反映了其邻域内的信息对该节点特征的贡献。这种机制使得节点特征能够动态地反映图中不同部分的信息传递，提升了图神经网络在处理复杂图结构时的表现力。</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21F2F4CE-0833-18BD-E26A-5F2B7BE9BCA4}"/>
              </a:ext>
            </a:extLst>
          </p:cNvPr>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1790965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08517-9122-7422-D150-2F222DD66E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8EB871-FC7A-26AC-E047-4E9B6E02724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F6F77C-C13C-EFC6-2AB4-AF8AE3E6E1ED}"/>
              </a:ext>
            </a:extLst>
          </p:cNvPr>
          <p:cNvSpPr>
            <a:spLocks noGrp="1"/>
          </p:cNvSpPr>
          <p:nvPr>
            <p:ph type="body" idx="1"/>
          </p:nvPr>
        </p:nvSpPr>
        <p:spPr/>
        <p:txBody>
          <a:bodyPr/>
          <a:lstStyle/>
          <a:p>
            <a:pPr algn="just"/>
            <a:r>
              <a:rPr lang="zh-CN" altLang="en-US" dirty="0"/>
              <a:t>这张图直观地展示了</a:t>
            </a:r>
            <a:r>
              <a:rPr lang="en-US" altLang="zh-CN" dirty="0"/>
              <a:t>GAT</a:t>
            </a:r>
            <a:r>
              <a:rPr lang="zh-CN" altLang="en-US" dirty="0"/>
              <a:t>中节点特征的更新过程，通过聚合相邻节点的信息，结合注意力机制的加权方式，中心节点 </a:t>
            </a:r>
            <a:r>
              <a:rPr lang="en-US" altLang="zh-CN" dirty="0"/>
              <a:t>O12O_{12}O12​ </a:t>
            </a:r>
            <a:r>
              <a:rPr lang="zh-CN" altLang="en-US" dirty="0"/>
              <a:t>能够得到一个更丰富的表示（即 </a:t>
            </a:r>
            <a:r>
              <a:rPr lang="en-US" altLang="zh-CN" dirty="0"/>
              <a:t>O12′O'_{12}O12′​</a:t>
            </a:r>
            <a:r>
              <a:rPr lang="zh-CN" altLang="en-US" dirty="0"/>
              <a:t>），这反映了其邻域内的信息对该节点特征的贡献。这种机制使得节点特征能够动态地反映图中不同部分的信息传递，提升了图神经网络在处理复杂图结构时的表现力。</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AAFD00BE-A726-2C6B-89D6-8FC8CBD336DA}"/>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1271809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5A6-3F68-1F67-2634-8FEDB74D2D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8D88DB-A4D0-1817-EEAE-2774C70092A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C8085EE-1650-7F93-9073-83F722C25D50}"/>
              </a:ext>
            </a:extLst>
          </p:cNvPr>
          <p:cNvSpPr>
            <a:spLocks noGrp="1"/>
          </p:cNvSpPr>
          <p:nvPr>
            <p:ph type="body" idx="1"/>
          </p:nvPr>
        </p:nvSpPr>
        <p:spPr/>
        <p:txBody>
          <a:bodyPr/>
          <a:lstStyle/>
          <a:p>
            <a:pPr algn="just"/>
            <a:r>
              <a:rPr lang="zh-CN" altLang="en-US" dirty="0"/>
              <a:t>这张图直观地展示了</a:t>
            </a:r>
            <a:r>
              <a:rPr lang="en-US" altLang="zh-CN" dirty="0"/>
              <a:t>GAT</a:t>
            </a:r>
            <a:r>
              <a:rPr lang="zh-CN" altLang="en-US" dirty="0"/>
              <a:t>中节点特征的更新过程，通过聚合相邻节点的信息，结合注意力机制的加权方式，中心节点 </a:t>
            </a:r>
            <a:r>
              <a:rPr lang="en-US" altLang="zh-CN" dirty="0"/>
              <a:t>O12O_{12}O12​ </a:t>
            </a:r>
            <a:r>
              <a:rPr lang="zh-CN" altLang="en-US" dirty="0"/>
              <a:t>能够得到一个更丰富的表示（即 </a:t>
            </a:r>
            <a:r>
              <a:rPr lang="en-US" altLang="zh-CN" dirty="0"/>
              <a:t>O12′O'_{12}O12′​</a:t>
            </a:r>
            <a:r>
              <a:rPr lang="zh-CN" altLang="en-US" dirty="0"/>
              <a:t>），这反映了其邻域内的信息对该节点特征的贡献。这种机制使得节点特征能够动态地反映图中不同部分的信息传递，提升了图神经网络在处理复杂图结构时的表现力。</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B3976CCD-7B2F-8C67-7133-701B08AF9BE8}"/>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1734032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1EED2-42D6-6557-A415-5E5EA7C4D7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A6605C-1807-48EA-3400-14FE2827DC4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5C787F6-042D-ED5C-481B-BB86895E2E17}"/>
              </a:ext>
            </a:extLst>
          </p:cNvPr>
          <p:cNvSpPr>
            <a:spLocks noGrp="1"/>
          </p:cNvSpPr>
          <p:nvPr>
            <p:ph type="body" idx="1"/>
          </p:nvPr>
        </p:nvSpPr>
        <p:spPr/>
        <p:txBody>
          <a:bodyPr/>
          <a:lstStyle/>
          <a:p>
            <a:pPr algn="just"/>
            <a:r>
              <a:rPr lang="zh-CN" altLang="en-US" dirty="0"/>
              <a:t>这张图直观地展示了</a:t>
            </a:r>
            <a:r>
              <a:rPr lang="en-US" altLang="zh-CN" dirty="0"/>
              <a:t>GAT</a:t>
            </a:r>
            <a:r>
              <a:rPr lang="zh-CN" altLang="en-US" dirty="0"/>
              <a:t>中节点特征的更新过程，通过聚合相邻节点的信息，结合注意力机制的加权方式，中心节点 </a:t>
            </a:r>
            <a:r>
              <a:rPr lang="en-US" altLang="zh-CN" dirty="0"/>
              <a:t>O12O_{12}O12​ </a:t>
            </a:r>
            <a:r>
              <a:rPr lang="zh-CN" altLang="en-US" dirty="0"/>
              <a:t>能够得到一个更丰富的表示（即 </a:t>
            </a:r>
            <a:r>
              <a:rPr lang="en-US" altLang="zh-CN" dirty="0"/>
              <a:t>O12′O'_{12}O12′​</a:t>
            </a:r>
            <a:r>
              <a:rPr lang="zh-CN" altLang="en-US" dirty="0"/>
              <a:t>），这反映了其邻域内的信息对该节点特征的贡献。这种机制使得节点特征能够动态地反映图中不同部分的信息传递，提升了图神经网络在处理复杂图结构时的表现力。</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916FBC3D-80D3-4FAD-E1B7-8C2476946B25}"/>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1324277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C0D2-8371-51BB-D000-13DC3159A8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12E2D-5BDA-977A-76CC-45B6188EDFF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1B2A73-0BFB-4E3B-1348-55855D75EA3F}"/>
              </a:ext>
            </a:extLst>
          </p:cNvPr>
          <p:cNvSpPr>
            <a:spLocks noGrp="1"/>
          </p:cNvSpPr>
          <p:nvPr>
            <p:ph type="body" idx="1"/>
          </p:nvPr>
        </p:nvSpPr>
        <p:spPr/>
        <p:txBody>
          <a:bodyPr/>
          <a:lstStyle/>
          <a:p>
            <a:r>
              <a:rPr lang="zh-CN" altLang="en-US" dirty="0"/>
              <a:t>与先前的工作相反，我们的方法无需预先定义在哪些层执行适应操作，而是能够自动学习在深度网络的不同层次上所需的特征对齐程度。</a:t>
            </a:r>
            <a:endParaRPr lang="en-US" altLang="zh-CN" dirty="0"/>
          </a:p>
          <a:p>
            <a:r>
              <a:rPr lang="zh-CN" altLang="en-US" dirty="0"/>
              <a:t>这张图展示了论文中提出的方法在</a:t>
            </a:r>
            <a:r>
              <a:rPr lang="en-US" altLang="zh-CN" dirty="0" err="1"/>
              <a:t>AlexNet</a:t>
            </a:r>
            <a:r>
              <a:rPr lang="zh-CN" altLang="en-US" dirty="0"/>
              <a:t>上的应用。作者提出了一种新的领域对齐层（</a:t>
            </a:r>
            <a:r>
              <a:rPr lang="en-US" altLang="zh-CN" dirty="0"/>
              <a:t>DA-layers</a:t>
            </a:r>
            <a:r>
              <a:rPr lang="zh-CN" altLang="en-US" dirty="0"/>
              <a:t>），并嵌入到深度网络的不同层次中，以对齐源域和目标域的特征分布。源域和目标域图像分别输入到网络的前几层（</a:t>
            </a:r>
            <a:r>
              <a:rPr lang="en-US" altLang="zh-CN" dirty="0"/>
              <a:t>Conv 1-5</a:t>
            </a:r>
            <a:r>
              <a:rPr lang="zh-CN" altLang="en-US" dirty="0"/>
              <a:t>）中。在通过卷积层之后，输入会进入几个全连接层（如</a:t>
            </a:r>
            <a:r>
              <a:rPr lang="en-US" altLang="zh-CN" dirty="0"/>
              <a:t>FC6</a:t>
            </a:r>
            <a:r>
              <a:rPr lang="zh-CN" altLang="en-US" dirty="0"/>
              <a:t>、</a:t>
            </a:r>
            <a:r>
              <a:rPr lang="en-US" altLang="zh-CN" dirty="0"/>
              <a:t>FC7</a:t>
            </a:r>
            <a:r>
              <a:rPr lang="zh-CN" altLang="en-US" dirty="0"/>
              <a:t>和</a:t>
            </a:r>
            <a:r>
              <a:rPr lang="en-US" altLang="zh-CN" dirty="0"/>
              <a:t>FC8</a:t>
            </a:r>
            <a:r>
              <a:rPr lang="zh-CN" altLang="en-US" dirty="0"/>
              <a:t>）。每个全连接层之后，嵌入了一个</a:t>
            </a:r>
            <a:r>
              <a:rPr lang="en-US" altLang="zh-CN" dirty="0"/>
              <a:t>DA</a:t>
            </a:r>
            <a:r>
              <a:rPr lang="zh-CN" altLang="en-US" dirty="0"/>
              <a:t>层，这些</a:t>
            </a:r>
            <a:r>
              <a:rPr lang="en-US" altLang="zh-CN" dirty="0"/>
              <a:t>DA</a:t>
            </a:r>
            <a:r>
              <a:rPr lang="zh-CN" altLang="en-US" dirty="0"/>
              <a:t>层会对源域和目标域的分布进行对齐。这里的“</a:t>
            </a:r>
            <a:r>
              <a:rPr lang="en-US" altLang="zh-CN" dirty="0"/>
              <a:t>DA”</a:t>
            </a:r>
            <a:r>
              <a:rPr lang="zh-CN" altLang="en-US" dirty="0"/>
              <a:t>层是关键部分，它学习源域和目标域的跨域分布，并根据计算出的均值和方差对源域和目标域的小批量数据进行归一化处理。图中右侧的部分展示了</a:t>
            </a:r>
            <a:r>
              <a:rPr lang="en-US" altLang="zh-CN" dirty="0"/>
              <a:t>DA</a:t>
            </a:r>
            <a:r>
              <a:rPr lang="zh-CN" altLang="en-US" dirty="0"/>
              <a:t>层的具体工作方式。源域和目标域的分布分别通过一个参数 </a:t>
            </a:r>
            <a:r>
              <a:rPr lang="en-US" altLang="zh-CN" dirty="0"/>
              <a:t>α</a:t>
            </a:r>
            <a:r>
              <a:rPr lang="zh-CN" altLang="en-US" dirty="0"/>
              <a:t>进行调整，这个参数控制了域对齐的程度。具体而言：</a:t>
            </a:r>
            <a:r>
              <a:rPr lang="en-US" altLang="zh-CN" dirty="0"/>
              <a:t>α </a:t>
            </a:r>
            <a:r>
              <a:rPr lang="zh-CN" altLang="en-US" dirty="0"/>
              <a:t>代表源域对对齐的影响，</a:t>
            </a:r>
            <a:r>
              <a:rPr lang="en-US" altLang="zh-CN" dirty="0"/>
              <a:t>1−α</a:t>
            </a:r>
            <a:r>
              <a:rPr lang="zh-CN" altLang="en-US" dirty="0"/>
              <a:t>代表目标域的影响。</a:t>
            </a:r>
            <a:r>
              <a:rPr lang="en-US" altLang="zh-CN" dirty="0"/>
              <a:t>DA</a:t>
            </a:r>
            <a:r>
              <a:rPr lang="zh-CN" altLang="en-US" dirty="0"/>
              <a:t>层利用这些参数在源域和目标域之间进行批归一化，最终对齐源域和目标域的特征分布。在整个网络通过之后，源域的样本会通过</a:t>
            </a:r>
            <a:r>
              <a:rPr lang="en-US" altLang="zh-CN" dirty="0" err="1"/>
              <a:t>Softmax</a:t>
            </a:r>
            <a:r>
              <a:rPr lang="zh-CN" altLang="en-US" dirty="0"/>
              <a:t>损失函数，来推动分类模型的训练。而目标域的无标签样本则通过熵损失（</a:t>
            </a:r>
            <a:r>
              <a:rPr lang="en-US" altLang="zh-CN" dirty="0"/>
              <a:t>Entropy Loss</a:t>
            </a:r>
            <a:r>
              <a:rPr lang="zh-CN" altLang="en-US" dirty="0"/>
              <a:t>）进行训练，该损失有助于最大化区分无标签数据中的类间差异。</a:t>
            </a:r>
          </a:p>
          <a:p>
            <a:r>
              <a:rPr lang="zh-CN" altLang="en-US" dirty="0"/>
              <a:t>作者提出的方法通过在网络的不同层次嵌入</a:t>
            </a:r>
            <a:r>
              <a:rPr lang="en-US" altLang="zh-CN" dirty="0"/>
              <a:t>DA</a:t>
            </a:r>
            <a:r>
              <a:rPr lang="zh-CN" altLang="en-US" dirty="0"/>
              <a:t>层，自动学习需要在不同层次上执行的特征对齐程度。与以往的领域适应方法不同，以前的方法需要预先定义在哪些层执行对齐，而</a:t>
            </a:r>
            <a:r>
              <a:rPr lang="en-US" altLang="zh-CN" dirty="0" err="1"/>
              <a:t>AutoDIAL</a:t>
            </a:r>
            <a:r>
              <a:rPr lang="zh-CN" altLang="en-US" dirty="0"/>
              <a:t>能够根据网络在源域和目标域的学习状态，自动调整每一层的对齐程度。此外，作者指出目标域中的无标签数据没有被充分利用。他们利用目标域中的信息构建了一个先验分布，对网络参数施加了偏置，从而倾向于学习能够在目标域中更好地分离不同类别的模型。</a:t>
            </a:r>
            <a:r>
              <a:rPr lang="en-US" altLang="zh-CN" dirty="0"/>
              <a:t>DA</a:t>
            </a:r>
            <a:r>
              <a:rPr lang="zh-CN" altLang="en-US" dirty="0"/>
              <a:t>层和这种先验分布在训练过程中协同工作：</a:t>
            </a:r>
            <a:r>
              <a:rPr lang="en-US" altLang="zh-CN" dirty="0"/>
              <a:t>DA</a:t>
            </a:r>
            <a:r>
              <a:rPr lang="zh-CN" altLang="en-US" dirty="0"/>
              <a:t>层对齐源域和目标域的特征分布。先验分布则鼓励网络学习出能够最大程度分离目标类别的特征。</a:t>
            </a:r>
            <a:r>
              <a:rPr lang="en-US" altLang="zh-CN" dirty="0" err="1"/>
              <a:t>AutoDIAL</a:t>
            </a:r>
            <a:r>
              <a:rPr lang="zh-CN" altLang="en-US" dirty="0"/>
              <a:t>方法自动学习对齐参数，减少了手动干预，并充分利用了目标域的无标签数据，使得源域和目标域的特征在多层次上实现对齐。这种对齐不仅帮助网络在源域上进行有效分类，还促进了目标域上类别的最大化分离，从而提升了领域适应任务中的性能。</a:t>
            </a:r>
            <a:endParaRPr lang="en-US" altLang="zh-CN" dirty="0"/>
          </a:p>
          <a:p>
            <a:r>
              <a:rPr lang="en-US" altLang="zh-CN" b="1" dirty="0" err="1"/>
              <a:t>AlexNet</a:t>
            </a:r>
            <a:r>
              <a:rPr lang="zh-CN" altLang="en-US" dirty="0"/>
              <a:t> 是一个著名的卷积神经网络架构，包含 </a:t>
            </a:r>
            <a:r>
              <a:rPr lang="zh-CN" altLang="en-US" b="1" dirty="0"/>
              <a:t>五个卷积层</a:t>
            </a:r>
            <a:r>
              <a:rPr lang="zh-CN" altLang="en-US" dirty="0"/>
              <a:t> 和 </a:t>
            </a:r>
            <a:r>
              <a:rPr lang="zh-CN" altLang="en-US" b="1" dirty="0"/>
              <a:t>三个全连接层</a:t>
            </a:r>
            <a:r>
              <a:rPr lang="zh-CN" altLang="en-US" dirty="0"/>
              <a:t>，分别记为 </a:t>
            </a:r>
            <a:r>
              <a:rPr lang="en-US" altLang="zh-CN" b="1" dirty="0"/>
              <a:t>fc6</a:t>
            </a:r>
            <a:r>
              <a:rPr lang="zh-CN" altLang="en-US" dirty="0"/>
              <a:t>、</a:t>
            </a:r>
            <a:r>
              <a:rPr lang="en-US" altLang="zh-CN" b="1" dirty="0"/>
              <a:t>fc7</a:t>
            </a:r>
            <a:r>
              <a:rPr lang="zh-CN" altLang="en-US" dirty="0"/>
              <a:t> 和 </a:t>
            </a:r>
            <a:r>
              <a:rPr lang="en-US" altLang="zh-CN" b="1" dirty="0"/>
              <a:t>fc8</a:t>
            </a:r>
            <a:r>
              <a:rPr lang="zh-CN" altLang="en-US" dirty="0"/>
              <a:t>。其中，</a:t>
            </a:r>
            <a:r>
              <a:rPr lang="en-US" altLang="zh-CN" dirty="0"/>
              <a:t>fc6</a:t>
            </a:r>
            <a:r>
              <a:rPr lang="zh-CN" altLang="en-US" dirty="0"/>
              <a:t>和</a:t>
            </a:r>
            <a:r>
              <a:rPr lang="en-US" altLang="zh-CN" dirty="0"/>
              <a:t>fc7</a:t>
            </a:r>
            <a:r>
              <a:rPr lang="zh-CN" altLang="en-US" dirty="0"/>
              <a:t>的输出通常在领域适应文献中用作预训练的特征表示</a:t>
            </a:r>
            <a:r>
              <a:rPr lang="en-US" altLang="zh-CN" dirty="0"/>
              <a:t>.</a:t>
            </a:r>
            <a:r>
              <a:rPr lang="zh-CN" altLang="en-US" dirty="0"/>
              <a:t>作者对</a:t>
            </a:r>
            <a:r>
              <a:rPr lang="en-US" altLang="zh-CN" dirty="0" err="1"/>
              <a:t>AlexNet</a:t>
            </a:r>
            <a:r>
              <a:rPr lang="zh-CN" altLang="en-US" dirty="0"/>
              <a:t>架构进行了修改，</a:t>
            </a:r>
            <a:r>
              <a:rPr lang="zh-CN" altLang="en-US" b="1" dirty="0"/>
              <a:t>在每个全连接层（</a:t>
            </a:r>
            <a:r>
              <a:rPr lang="en-US" altLang="zh-CN" b="1" dirty="0"/>
              <a:t>fc6</a:t>
            </a:r>
            <a:r>
              <a:rPr lang="zh-CN" altLang="en-US" b="1" dirty="0"/>
              <a:t>、</a:t>
            </a:r>
            <a:r>
              <a:rPr lang="en-US" altLang="zh-CN" b="1" dirty="0"/>
              <a:t>fc7</a:t>
            </a:r>
            <a:r>
              <a:rPr lang="zh-CN" altLang="en-US" b="1" dirty="0"/>
              <a:t>、</a:t>
            </a:r>
            <a:r>
              <a:rPr lang="en-US" altLang="zh-CN" b="1" dirty="0"/>
              <a:t>fc8</a:t>
            </a:r>
            <a:r>
              <a:rPr lang="zh-CN" altLang="en-US" b="1" dirty="0"/>
              <a:t>）后面添加了一个</a:t>
            </a:r>
            <a:r>
              <a:rPr lang="en-US" altLang="zh-CN" b="1" dirty="0"/>
              <a:t>DA</a:t>
            </a:r>
            <a:r>
              <a:rPr lang="zh-CN" altLang="en-US" b="1" dirty="0"/>
              <a:t>层</a:t>
            </a:r>
            <a:r>
              <a:rPr lang="zh-CN" altLang="en-US" dirty="0"/>
              <a:t>。这些</a:t>
            </a:r>
            <a:r>
              <a:rPr lang="en-US" altLang="zh-CN" dirty="0"/>
              <a:t>DA</a:t>
            </a:r>
            <a:r>
              <a:rPr lang="zh-CN" altLang="en-US" dirty="0"/>
              <a:t>层用于对源域和目标域的数据分布进行对齐。与原始</a:t>
            </a:r>
            <a:r>
              <a:rPr lang="en-US" altLang="zh-CN" dirty="0" err="1"/>
              <a:t>AlexNet</a:t>
            </a:r>
            <a:r>
              <a:rPr lang="zh-CN" altLang="en-US" dirty="0"/>
              <a:t>不同，作者</a:t>
            </a:r>
            <a:r>
              <a:rPr lang="zh-CN" altLang="en-US" b="1" dirty="0"/>
              <a:t>没有对</a:t>
            </a:r>
            <a:r>
              <a:rPr lang="en-US" altLang="zh-CN" b="1" dirty="0"/>
              <a:t>fc6</a:t>
            </a:r>
            <a:r>
              <a:rPr lang="zh-CN" altLang="en-US" b="1" dirty="0"/>
              <a:t>和</a:t>
            </a:r>
            <a:r>
              <a:rPr lang="en-US" altLang="zh-CN" b="1" dirty="0"/>
              <a:t>fc7</a:t>
            </a:r>
            <a:r>
              <a:rPr lang="zh-CN" altLang="en-US" b="1" dirty="0"/>
              <a:t>的输出使用</a:t>
            </a:r>
            <a:r>
              <a:rPr lang="en-US" altLang="zh-CN" b="1" dirty="0"/>
              <a:t>dropout.</a:t>
            </a:r>
            <a:r>
              <a:rPr lang="zh-CN" altLang="en-US" dirty="0"/>
              <a:t>所有的卷积层（</a:t>
            </a:r>
            <a:r>
              <a:rPr lang="en-US" altLang="zh-CN" dirty="0"/>
              <a:t>conv1-5</a:t>
            </a:r>
            <a:r>
              <a:rPr lang="zh-CN" altLang="en-US" dirty="0"/>
              <a:t>）在训练过程中被固定，参数不更新。这意味着作者只在全连接层上进行调整和学习，这是因为卷积层已经在大型数据集上充分预训练，通常适用于多种视觉任务。作者增加了</a:t>
            </a:r>
            <a:r>
              <a:rPr lang="en-US" altLang="zh-CN" dirty="0"/>
              <a:t>fc8</a:t>
            </a:r>
            <a:r>
              <a:rPr lang="zh-CN" altLang="en-US" dirty="0"/>
              <a:t>层的学习率，具体提高了</a:t>
            </a:r>
            <a:r>
              <a:rPr lang="en-US" altLang="zh-CN" b="1" dirty="0"/>
              <a:t>10</a:t>
            </a:r>
            <a:r>
              <a:rPr lang="zh-CN" altLang="en-US" b="1" dirty="0"/>
              <a:t>倍</a:t>
            </a:r>
            <a:r>
              <a:rPr lang="zh-CN" altLang="en-US" dirty="0"/>
              <a:t>。这样做的原因可能是因为</a:t>
            </a:r>
            <a:r>
              <a:rPr lang="en-US" altLang="zh-CN" dirty="0"/>
              <a:t>fc8</a:t>
            </a:r>
            <a:r>
              <a:rPr lang="zh-CN" altLang="en-US" dirty="0"/>
              <a:t>层直接输出分类结果，需要根据新的任务进行更多的调整，因此需要更高的学习率。</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7EBB18-DA8F-9A75-12FA-62C0C3EB4559}"/>
              </a:ext>
            </a:extLst>
          </p:cNvPr>
          <p:cNvSpPr>
            <a:spLocks noGrp="1"/>
          </p:cNvSpPr>
          <p:nvPr>
            <p:ph type="sldNum" sz="quarter" idx="10"/>
          </p:nvPr>
        </p:nvSpPr>
        <p:spPr/>
        <p:txBody>
          <a:bodyPr/>
          <a:lstStyle/>
          <a:p>
            <a:fld id="{677A2CBA-E486-4DC8-8696-C7854B0A28FD}" type="slidenum">
              <a:rPr lang="zh-CN" altLang="en-US" smtClean="0"/>
              <a:t>8</a:t>
            </a:fld>
            <a:endParaRPr lang="zh-CN" altLang="en-US"/>
          </a:p>
        </p:txBody>
      </p:sp>
    </p:spTree>
    <p:extLst>
      <p:ext uri="{BB962C8B-B14F-4D97-AF65-F5344CB8AC3E}">
        <p14:creationId xmlns:p14="http://schemas.microsoft.com/office/powerpoint/2010/main" val="35372822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A7639-3773-ACB7-B194-7DA5CA9B70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E3D746-761E-29CF-55BA-E0F560E6645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3C472B3-F61E-3428-4A57-CA05111E0723}"/>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DD1DD5E-ADE5-B870-A5E7-FD1D994DC28F}"/>
              </a:ext>
            </a:extLst>
          </p:cNvPr>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39075950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2013B-BA4C-58B6-CCEB-CD959D54BD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2DFB25-8FD5-E44C-5AE2-42062451BD7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DFADC70-61A4-D055-5DA3-1CA2294A6717}"/>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D1D374A-6833-C543-628E-6109ECA22D9B}"/>
              </a:ext>
            </a:extLst>
          </p:cNvPr>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321104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1C3D9-8464-533B-DFA9-9CEB345F09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2C4B47-0565-A3D7-C53D-8BAC86A635E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6A86674-5D91-D9A7-D19F-213B5C8547B8}"/>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7E5F4C2-0ABF-24E7-EDA1-931B0B70153C}"/>
              </a:ext>
            </a:extLst>
          </p:cNvPr>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22849756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FBF5-2A07-F1C8-D40E-ABDA2FD0E0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6DCA8-E75B-E3F0-642F-173D218250E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F210C08-3018-483E-0A4A-B08BD322ECCB}"/>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5D2FCAE-5451-9D5A-612A-71BD30B01520}"/>
              </a:ext>
            </a:extLst>
          </p:cNvPr>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32262977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4688-425A-C39B-5668-47181BA3BE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4D5D6C-6E31-0AB7-909D-94986C1E994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C47EB0D-F253-E5F3-497A-146D6AD4E5F5}"/>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B34A7E2-F6CD-F252-97EC-F3D591E41C9B}"/>
              </a:ext>
            </a:extLst>
          </p:cNvPr>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10900715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9973-FE0A-F8DA-DC69-8EB416928C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D3CB7E-4D33-9AA2-6998-7771ADB3526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2D40293-896C-F5D4-6887-3550BF7B5BE2}"/>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FCB6214-6D26-6D78-A8F6-EA111F96E1AD}"/>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34602313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28236-7191-DAC9-EED2-8F970F8C26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A773BF-53B0-474B-841F-2E2916F59C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FCF704-795D-B41D-9FB0-0BA351457B75}"/>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C7ACAB11-5ABE-1576-09F9-6739BD8F4147}"/>
              </a:ext>
            </a:extLst>
          </p:cNvPr>
          <p:cNvSpPr>
            <a:spLocks noGrp="1"/>
          </p:cNvSpPr>
          <p:nvPr>
            <p:ph type="sldNum" sz="quarter" idx="5"/>
          </p:nvPr>
        </p:nvSpPr>
        <p:spPr/>
        <p:txBody>
          <a:bodyPr/>
          <a:lstStyle/>
          <a:p>
            <a:fld id="{5849F42C-2DAE-424C-A4B8-3140182C3E9F}" type="slidenum">
              <a:rPr lang="zh-CN" altLang="en-US" smtClean="0"/>
              <a:t>88</a:t>
            </a:fld>
            <a:endParaRPr lang="zh-CN" altLang="en-US"/>
          </a:p>
        </p:txBody>
      </p:sp>
    </p:spTree>
    <p:extLst>
      <p:ext uri="{BB962C8B-B14F-4D97-AF65-F5344CB8AC3E}">
        <p14:creationId xmlns:p14="http://schemas.microsoft.com/office/powerpoint/2010/main" val="41627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a:p>
            <a:r>
              <a:rPr lang="zh-CN" altLang="en-US" dirty="0"/>
              <a:t>我们的</a:t>
            </a:r>
            <a:r>
              <a:rPr lang="en-US" altLang="zh-CN" dirty="0"/>
              <a:t>DA</a:t>
            </a:r>
            <a:r>
              <a:rPr lang="zh-CN" altLang="en-US" dirty="0"/>
              <a:t>层的实际实现灵感来自于</a:t>
            </a:r>
            <a:r>
              <a:rPr lang="en-US" altLang="zh-CN" dirty="0" err="1"/>
              <a:t>AdaBN</a:t>
            </a:r>
            <a:r>
              <a:rPr lang="en-US" altLang="zh-CN" dirty="0"/>
              <a:t> </a:t>
            </a:r>
            <a:r>
              <a:rPr lang="zh-CN" altLang="en-US" dirty="0"/>
              <a:t>，其中使用批归一化层（</a:t>
            </a:r>
            <a:r>
              <a:rPr lang="en-US" altLang="zh-CN" dirty="0"/>
              <a:t>Batch Normalization</a:t>
            </a:r>
            <a:r>
              <a:rPr lang="zh-CN" altLang="en-US" dirty="0"/>
              <a:t>，</a:t>
            </a:r>
            <a:r>
              <a:rPr lang="en-US" altLang="zh-CN" dirty="0"/>
              <a:t>BN</a:t>
            </a:r>
            <a:r>
              <a:rPr lang="zh-CN" altLang="en-US" dirty="0"/>
              <a:t>层）独立对齐源域和目标域的分布，通过匹配一阶和二阶矩使它们符合标准正态分布。他们提出的方法是在源域上训练包含</a:t>
            </a:r>
            <a:r>
              <a:rPr lang="en-US" altLang="zh-CN" dirty="0"/>
              <a:t>BN</a:t>
            </a:r>
            <a:r>
              <a:rPr lang="zh-CN" altLang="en-US" dirty="0"/>
              <a:t>层的网络，从而得到源域预测器，之后通过后处理步骤仅使用目标域样本重新估算</a:t>
            </a:r>
            <a:r>
              <a:rPr lang="en-US" altLang="zh-CN" dirty="0"/>
              <a:t>BN</a:t>
            </a:r>
            <a:r>
              <a:rPr lang="zh-CN" altLang="en-US" dirty="0"/>
              <a:t>统计量，进而得到目标域预测器。因此，源域和目标域的预测器共享相同的网络参数，但具有不同的</a:t>
            </a:r>
            <a:r>
              <a:rPr lang="en-US" altLang="zh-CN" dirty="0"/>
              <a:t>BN</a:t>
            </a:r>
            <a:r>
              <a:rPr lang="zh-CN" altLang="en-US" dirty="0"/>
              <a:t>统计量，这样源域和目标域的样本在训练时可以针对不同的预测器起作用。</a:t>
            </a:r>
          </a:p>
          <a:p>
            <a:r>
              <a:rPr lang="zh-CN" altLang="en-US" dirty="0"/>
              <a:t>实现这一点有两个方法：首先，我们基于目标域样本引入了网络参数的先验分布；其次，我们赋予了网络架构自动学习适应度的能力，具体是通过为每个特定领域的</a:t>
            </a:r>
            <a:r>
              <a:rPr lang="en-US" altLang="zh-CN" dirty="0"/>
              <a:t>DA</a:t>
            </a:r>
            <a:r>
              <a:rPr lang="zh-CN" altLang="en-US" dirty="0"/>
              <a:t>层输入分布引入了一个参数化的跨域偏差，使得预测器可以针对不同的域产生不同的功能。</a:t>
            </a:r>
          </a:p>
          <a:p>
            <a:r>
              <a:rPr lang="zh-CN" altLang="en-US" dirty="0"/>
              <a:t>我们提出的方法沿用了使用</a:t>
            </a:r>
            <a:r>
              <a:rPr lang="en-US" altLang="zh-CN" dirty="0"/>
              <a:t>BN</a:t>
            </a:r>
            <a:r>
              <a:rPr lang="zh-CN" altLang="en-US" dirty="0"/>
              <a:t>层对齐域的想法，但做了根本性的改进。</a:t>
            </a:r>
            <a:r>
              <a:rPr lang="en-US" altLang="zh-CN" dirty="0" err="1"/>
              <a:t>AdaBN</a:t>
            </a:r>
            <a:r>
              <a:rPr lang="zh-CN" altLang="en-US" dirty="0"/>
              <a:t>的一个局限是，目标域样本在训练过程中不会影响网络参数，因为它们没有被观察到。而我们的方法通过将网络参数与源域和目标域样本联合训练，克服了这一局限。</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FACDC-DF19-2287-29F1-18B2CAABE4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75E8B9-955A-D5F2-004F-D6E60F511F3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C0F93FC-6E67-28FD-8B24-8D8886FFEBE4}"/>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9A1A29-6374-3B44-CD4B-C4EBE690C2F5}"/>
              </a:ext>
            </a:extLst>
          </p:cNvPr>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39307182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F1D3-2D7D-D81B-4C9E-096F22526E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8BF851-488A-CA37-EC83-CD0E1FA91B6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1C7FC45-9116-0715-41BC-880C8ECC9F42}"/>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411F340-1BC2-5AC2-EDDC-50624A048F43}"/>
              </a:ext>
            </a:extLst>
          </p:cNvPr>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739749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B7A65-93E2-EB2A-1863-06C9D11ECF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BDFB06-0000-F798-9191-ECFAD2C5D6C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A15605C-9C2D-20C9-309B-10DFD53D3D24}"/>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E2234C6-083E-28DB-E3F5-26D61EC8A379}"/>
              </a:ext>
            </a:extLst>
          </p:cNvPr>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738017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17/10/2024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17/10/2024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17/10/2024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17/10/2024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17/10/2024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17/10/2024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17/10/2024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17/10/2024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17/10/2024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17/10/2024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17/10/2024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17/10/2024</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17/10/2024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07.xml"/><Relationship Id="rId1" Type="http://schemas.openxmlformats.org/officeDocument/2006/relationships/tags" Target="../tags/tag506.xml"/><Relationship Id="rId5" Type="http://schemas.openxmlformats.org/officeDocument/2006/relationships/image" Target="../media/image105.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09.xml"/><Relationship Id="rId1" Type="http://schemas.openxmlformats.org/officeDocument/2006/relationships/tags" Target="../tags/tag508.xml"/><Relationship Id="rId5" Type="http://schemas.openxmlformats.org/officeDocument/2006/relationships/image" Target="../media/image106.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11.xml"/><Relationship Id="rId1" Type="http://schemas.openxmlformats.org/officeDocument/2006/relationships/tags" Target="../tags/tag510.xml"/><Relationship Id="rId5" Type="http://schemas.openxmlformats.org/officeDocument/2006/relationships/image" Target="../media/image107.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13.xml"/><Relationship Id="rId1" Type="http://schemas.openxmlformats.org/officeDocument/2006/relationships/tags" Target="../tags/tag512.xml"/><Relationship Id="rId5" Type="http://schemas.openxmlformats.org/officeDocument/2006/relationships/image" Target="../media/image108.pn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15.xml"/><Relationship Id="rId1" Type="http://schemas.openxmlformats.org/officeDocument/2006/relationships/tags" Target="../tags/tag514.xml"/><Relationship Id="rId5" Type="http://schemas.openxmlformats.org/officeDocument/2006/relationships/image" Target="../media/image109.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17.xml"/><Relationship Id="rId1" Type="http://schemas.openxmlformats.org/officeDocument/2006/relationships/tags" Target="../tags/tag516.xml"/><Relationship Id="rId5" Type="http://schemas.openxmlformats.org/officeDocument/2006/relationships/image" Target="../media/image110.png"/><Relationship Id="rId4"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8.xml"/><Relationship Id="rId1" Type="http://schemas.openxmlformats.org/officeDocument/2006/relationships/tags" Target="../tags/tag518.xml"/><Relationship Id="rId5" Type="http://schemas.microsoft.com/office/2007/relationships/hdphoto" Target="../media/hdphoto1.wdp"/><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05.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slideLayout" Target="../slideLayouts/slideLayout1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microsoft.com/office/2007/relationships/hdphoto" Target="../media/hdphoto1.wdp"/><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1.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26" Type="http://schemas.openxmlformats.org/officeDocument/2006/relationships/tags" Target="../tags/tag160.xml"/><Relationship Id="rId3" Type="http://schemas.openxmlformats.org/officeDocument/2006/relationships/tags" Target="../tags/tag137.xml"/><Relationship Id="rId21" Type="http://schemas.openxmlformats.org/officeDocument/2006/relationships/tags" Target="../tags/tag155.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tags" Target="../tags/tag159.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29" Type="http://schemas.openxmlformats.org/officeDocument/2006/relationships/slideLayout" Target="../slideLayouts/slideLayout18.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tags" Target="../tags/tag158.xml"/><Relationship Id="rId32" Type="http://schemas.microsoft.com/office/2007/relationships/hdphoto" Target="../media/hdphoto1.wdp"/><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tags" Target="../tags/tag157.xml"/><Relationship Id="rId28" Type="http://schemas.openxmlformats.org/officeDocument/2006/relationships/tags" Target="../tags/tag162.xml"/><Relationship Id="rId10" Type="http://schemas.openxmlformats.org/officeDocument/2006/relationships/tags" Target="../tags/tag144.xml"/><Relationship Id="rId19" Type="http://schemas.openxmlformats.org/officeDocument/2006/relationships/tags" Target="../tags/tag153.xml"/><Relationship Id="rId31" Type="http://schemas.openxmlformats.org/officeDocument/2006/relationships/image" Target="../media/image1.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tags" Target="../tags/tag156.xml"/><Relationship Id="rId27" Type="http://schemas.openxmlformats.org/officeDocument/2006/relationships/tags" Target="../tags/tag161.xml"/><Relationship Id="rId30"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tags" Target="../tags/tag180.xml"/><Relationship Id="rId26" Type="http://schemas.openxmlformats.org/officeDocument/2006/relationships/tags" Target="../tags/tag188.xml"/><Relationship Id="rId3" Type="http://schemas.openxmlformats.org/officeDocument/2006/relationships/tags" Target="../tags/tag165.xml"/><Relationship Id="rId21" Type="http://schemas.openxmlformats.org/officeDocument/2006/relationships/tags" Target="../tags/tag183.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tags" Target="../tags/tag179.xml"/><Relationship Id="rId25" Type="http://schemas.openxmlformats.org/officeDocument/2006/relationships/tags" Target="../tags/tag187.xml"/><Relationship Id="rId2" Type="http://schemas.openxmlformats.org/officeDocument/2006/relationships/tags" Target="../tags/tag164.xml"/><Relationship Id="rId16" Type="http://schemas.openxmlformats.org/officeDocument/2006/relationships/tags" Target="../tags/tag178.xml"/><Relationship Id="rId20" Type="http://schemas.openxmlformats.org/officeDocument/2006/relationships/tags" Target="../tags/tag182.xml"/><Relationship Id="rId29" Type="http://schemas.openxmlformats.org/officeDocument/2006/relationships/slideLayout" Target="../slideLayouts/slideLayout18.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24" Type="http://schemas.openxmlformats.org/officeDocument/2006/relationships/tags" Target="../tags/tag186.xml"/><Relationship Id="rId32" Type="http://schemas.microsoft.com/office/2007/relationships/hdphoto" Target="../media/hdphoto1.wdp"/><Relationship Id="rId5" Type="http://schemas.openxmlformats.org/officeDocument/2006/relationships/tags" Target="../tags/tag167.xml"/><Relationship Id="rId15" Type="http://schemas.openxmlformats.org/officeDocument/2006/relationships/tags" Target="../tags/tag177.xml"/><Relationship Id="rId23" Type="http://schemas.openxmlformats.org/officeDocument/2006/relationships/tags" Target="../tags/tag185.xml"/><Relationship Id="rId28" Type="http://schemas.openxmlformats.org/officeDocument/2006/relationships/tags" Target="../tags/tag190.xml"/><Relationship Id="rId10" Type="http://schemas.openxmlformats.org/officeDocument/2006/relationships/tags" Target="../tags/tag172.xml"/><Relationship Id="rId19" Type="http://schemas.openxmlformats.org/officeDocument/2006/relationships/tags" Target="../tags/tag181.xml"/><Relationship Id="rId31" Type="http://schemas.openxmlformats.org/officeDocument/2006/relationships/image" Target="../media/image1.pn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 Id="rId22" Type="http://schemas.openxmlformats.org/officeDocument/2006/relationships/tags" Target="../tags/tag184.xml"/><Relationship Id="rId27" Type="http://schemas.openxmlformats.org/officeDocument/2006/relationships/tags" Target="../tags/tag189.xml"/><Relationship Id="rId30"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tags" Target="../tags/tag193.xml"/><Relationship Id="rId7" Type="http://schemas.openxmlformats.org/officeDocument/2006/relationships/notesSlide" Target="../notesSlides/notesSlide32.xml"/><Relationship Id="rId12" Type="http://schemas.openxmlformats.org/officeDocument/2006/relationships/image" Target="../media/image27.png"/><Relationship Id="rId17" Type="http://schemas.openxmlformats.org/officeDocument/2006/relationships/tags" Target="../tags/tag195.xml"/><Relationship Id="rId2" Type="http://schemas.openxmlformats.org/officeDocument/2006/relationships/tags" Target="../tags/tag192.xml"/><Relationship Id="rId16" Type="http://schemas.openxmlformats.org/officeDocument/2006/relationships/image" Target="../media/image31.png"/><Relationship Id="rId1" Type="http://schemas.openxmlformats.org/officeDocument/2006/relationships/tags" Target="../tags/tag191.xml"/><Relationship Id="rId6" Type="http://schemas.openxmlformats.org/officeDocument/2006/relationships/slideLayout" Target="../slideLayouts/slideLayout18.xml"/><Relationship Id="rId11" Type="http://schemas.openxmlformats.org/officeDocument/2006/relationships/image" Target="../media/image26.png"/><Relationship Id="rId5" Type="http://schemas.openxmlformats.org/officeDocument/2006/relationships/tags" Target="../tags/tag195.xml"/><Relationship Id="rId15" Type="http://schemas.openxmlformats.org/officeDocument/2006/relationships/image" Target="../media/image30.png"/><Relationship Id="rId10" Type="http://schemas.openxmlformats.org/officeDocument/2006/relationships/image" Target="../media/image250.png"/><Relationship Id="rId19" Type="http://schemas.openxmlformats.org/officeDocument/2006/relationships/image" Target="../media/image33.png"/><Relationship Id="rId4" Type="http://schemas.openxmlformats.org/officeDocument/2006/relationships/tags" Target="../tags/tag194.xml"/><Relationship Id="rId9" Type="http://schemas.openxmlformats.org/officeDocument/2006/relationships/tags" Target="../tags/tag192.xml"/><Relationship Id="rId1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19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8.xml"/><Relationship Id="rId1" Type="http://schemas.openxmlformats.org/officeDocument/2006/relationships/tags" Target="../tags/tag19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image" Target="../media/image4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microsoft.com/office/2007/relationships/hdphoto" Target="../media/hdphoto1.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0.xml"/><Relationship Id="rId1" Type="http://schemas.openxmlformats.org/officeDocument/2006/relationships/tags" Target="../tags/tag209.xml"/><Relationship Id="rId5" Type="http://schemas.openxmlformats.org/officeDocument/2006/relationships/image" Target="../media/image4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image" Target="../media/image45.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tags" Target="../tags/tag213.xml"/><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tags" Target="../tags/tag227.xml"/><Relationship Id="rId18" Type="http://schemas.openxmlformats.org/officeDocument/2006/relationships/tags" Target="../tags/tag232.xml"/><Relationship Id="rId26" Type="http://schemas.openxmlformats.org/officeDocument/2006/relationships/tags" Target="../tags/tag240.xml"/><Relationship Id="rId3" Type="http://schemas.openxmlformats.org/officeDocument/2006/relationships/tags" Target="../tags/tag217.xml"/><Relationship Id="rId21" Type="http://schemas.openxmlformats.org/officeDocument/2006/relationships/tags" Target="../tags/tag235.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tags" Target="../tags/tag231.xml"/><Relationship Id="rId25" Type="http://schemas.openxmlformats.org/officeDocument/2006/relationships/tags" Target="../tags/tag239.xml"/><Relationship Id="rId2" Type="http://schemas.openxmlformats.org/officeDocument/2006/relationships/tags" Target="../tags/tag216.xml"/><Relationship Id="rId16" Type="http://schemas.openxmlformats.org/officeDocument/2006/relationships/tags" Target="../tags/tag230.xml"/><Relationship Id="rId20" Type="http://schemas.openxmlformats.org/officeDocument/2006/relationships/tags" Target="../tags/tag234.xml"/><Relationship Id="rId29" Type="http://schemas.openxmlformats.org/officeDocument/2006/relationships/slideLayout" Target="../slideLayouts/slideLayout18.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24" Type="http://schemas.openxmlformats.org/officeDocument/2006/relationships/tags" Target="../tags/tag238.xml"/><Relationship Id="rId32" Type="http://schemas.microsoft.com/office/2007/relationships/hdphoto" Target="../media/hdphoto1.wdp"/><Relationship Id="rId5" Type="http://schemas.openxmlformats.org/officeDocument/2006/relationships/tags" Target="../tags/tag219.xml"/><Relationship Id="rId15" Type="http://schemas.openxmlformats.org/officeDocument/2006/relationships/tags" Target="../tags/tag229.xml"/><Relationship Id="rId23" Type="http://schemas.openxmlformats.org/officeDocument/2006/relationships/tags" Target="../tags/tag237.xml"/><Relationship Id="rId28" Type="http://schemas.openxmlformats.org/officeDocument/2006/relationships/tags" Target="../tags/tag242.xml"/><Relationship Id="rId10" Type="http://schemas.openxmlformats.org/officeDocument/2006/relationships/tags" Target="../tags/tag224.xml"/><Relationship Id="rId19" Type="http://schemas.openxmlformats.org/officeDocument/2006/relationships/tags" Target="../tags/tag233.xml"/><Relationship Id="rId31" Type="http://schemas.openxmlformats.org/officeDocument/2006/relationships/image" Target="../media/image1.png"/><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tags" Target="../tags/tag228.xml"/><Relationship Id="rId22" Type="http://schemas.openxmlformats.org/officeDocument/2006/relationships/tags" Target="../tags/tag236.xml"/><Relationship Id="rId27" Type="http://schemas.openxmlformats.org/officeDocument/2006/relationships/tags" Target="../tags/tag241.xml"/><Relationship Id="rId30"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26" Type="http://schemas.openxmlformats.org/officeDocument/2006/relationships/tags" Target="../tags/tag268.xml"/><Relationship Id="rId3" Type="http://schemas.openxmlformats.org/officeDocument/2006/relationships/tags" Target="../tags/tag245.xml"/><Relationship Id="rId21" Type="http://schemas.openxmlformats.org/officeDocument/2006/relationships/tags" Target="../tags/tag263.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tags" Target="../tags/tag267.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tags" Target="../tags/tag262.xml"/><Relationship Id="rId29" Type="http://schemas.openxmlformats.org/officeDocument/2006/relationships/slideLayout" Target="../slideLayouts/slideLayout18.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tags" Target="../tags/tag266.xml"/><Relationship Id="rId32" Type="http://schemas.microsoft.com/office/2007/relationships/hdphoto" Target="../media/hdphoto1.wdp"/><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tags" Target="../tags/tag265.xml"/><Relationship Id="rId28" Type="http://schemas.openxmlformats.org/officeDocument/2006/relationships/tags" Target="../tags/tag270.xml"/><Relationship Id="rId10" Type="http://schemas.openxmlformats.org/officeDocument/2006/relationships/tags" Target="../tags/tag252.xml"/><Relationship Id="rId19" Type="http://schemas.openxmlformats.org/officeDocument/2006/relationships/tags" Target="../tags/tag261.xml"/><Relationship Id="rId31" Type="http://schemas.openxmlformats.org/officeDocument/2006/relationships/image" Target="../media/image1.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tags" Target="../tags/tag264.xml"/><Relationship Id="rId27" Type="http://schemas.openxmlformats.org/officeDocument/2006/relationships/tags" Target="../tags/tag269.xml"/><Relationship Id="rId30"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microsoft.com/office/2007/relationships/hdphoto" Target="../media/hdphoto1.wdp"/><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1.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 Type="http://schemas.openxmlformats.org/officeDocument/2006/relationships/tags" Target="../tags/tag273.xml"/><Relationship Id="rId21" Type="http://schemas.openxmlformats.org/officeDocument/2006/relationships/tags" Target="../tags/tag291.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18.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microsoft.com/office/2007/relationships/hdphoto" Target="../media/hdphoto1.wdp"/><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image" Target="../media/image1.png"/><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0.xml"/><Relationship Id="rId1" Type="http://schemas.openxmlformats.org/officeDocument/2006/relationships/tags" Target="../tags/tag29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image" Target="../media/image63.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64.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65.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2.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31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 Type="http://schemas.openxmlformats.org/officeDocument/2006/relationships/tags" Target="../tags/tag316.xml"/><Relationship Id="rId21" Type="http://schemas.openxmlformats.org/officeDocument/2006/relationships/tags" Target="../tags/tag334.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29" Type="http://schemas.openxmlformats.org/officeDocument/2006/relationships/slideLayout" Target="../slideLayouts/slideLayout18.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24" Type="http://schemas.openxmlformats.org/officeDocument/2006/relationships/tags" Target="../tags/tag337.xml"/><Relationship Id="rId32" Type="http://schemas.microsoft.com/office/2007/relationships/hdphoto" Target="../media/hdphoto1.wdp"/><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tags" Target="../tags/tag341.xml"/><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image" Target="../media/image1.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tags" Target="../tags/tag340.xml"/><Relationship Id="rId30"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 Type="http://schemas.openxmlformats.org/officeDocument/2006/relationships/tags" Target="../tags/tag344.xml"/><Relationship Id="rId21" Type="http://schemas.openxmlformats.org/officeDocument/2006/relationships/tags" Target="../tags/tag362.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slideLayout" Target="../slideLayouts/slideLayout18.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32" Type="http://schemas.microsoft.com/office/2007/relationships/hdphoto" Target="../media/hdphoto1.wdp"/><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tags" Target="../tags/tag369.xml"/><Relationship Id="rId10" Type="http://schemas.openxmlformats.org/officeDocument/2006/relationships/tags" Target="../tags/tag351.xml"/><Relationship Id="rId19" Type="http://schemas.openxmlformats.org/officeDocument/2006/relationships/tags" Target="../tags/tag360.xml"/><Relationship Id="rId31" Type="http://schemas.openxmlformats.org/officeDocument/2006/relationships/image" Target="../media/image1.png"/><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 Id="rId30"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microsoft.com/office/2007/relationships/hdphoto" Target="../media/hdphoto1.wdp"/><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1.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 Type="http://schemas.openxmlformats.org/officeDocument/2006/relationships/tags" Target="../tags/tag372.xml"/><Relationship Id="rId21" Type="http://schemas.openxmlformats.org/officeDocument/2006/relationships/tags" Target="../tags/tag390.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slideLayout" Target="../slideLayouts/slideLayout18.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tags" Target="../tags/tag393.xml"/><Relationship Id="rId32" Type="http://schemas.microsoft.com/office/2007/relationships/hdphoto" Target="../media/hdphoto1.wdp"/><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image" Target="../media/image1.png"/><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4.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99.xml"/><Relationship Id="rId1" Type="http://schemas.openxmlformats.org/officeDocument/2006/relationships/tags" Target="../tags/tag39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1.xml"/><Relationship Id="rId1" Type="http://schemas.openxmlformats.org/officeDocument/2006/relationships/tags" Target="../tags/tag400.xml"/><Relationship Id="rId5" Type="http://schemas.openxmlformats.org/officeDocument/2006/relationships/image" Target="../media/image87.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3.xml"/><Relationship Id="rId1" Type="http://schemas.openxmlformats.org/officeDocument/2006/relationships/tags" Target="../tags/tag402.xml"/><Relationship Id="rId5" Type="http://schemas.openxmlformats.org/officeDocument/2006/relationships/image" Target="../media/image88.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5.xml"/><Relationship Id="rId1" Type="http://schemas.openxmlformats.org/officeDocument/2006/relationships/tags" Target="../tags/tag404.xml"/><Relationship Id="rId5" Type="http://schemas.openxmlformats.org/officeDocument/2006/relationships/image" Target="../media/image89.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7.xml"/><Relationship Id="rId1" Type="http://schemas.openxmlformats.org/officeDocument/2006/relationships/tags" Target="../tags/tag406.xml"/><Relationship Id="rId5" Type="http://schemas.openxmlformats.org/officeDocument/2006/relationships/image" Target="../media/image90.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9.xml"/><Relationship Id="rId1" Type="http://schemas.openxmlformats.org/officeDocument/2006/relationships/tags" Target="../tags/tag408.xml"/><Relationship Id="rId5" Type="http://schemas.openxmlformats.org/officeDocument/2006/relationships/image" Target="../media/image91.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11.xml"/><Relationship Id="rId1" Type="http://schemas.openxmlformats.org/officeDocument/2006/relationships/tags" Target="../tags/tag410.xml"/><Relationship Id="rId5" Type="http://schemas.openxmlformats.org/officeDocument/2006/relationships/image" Target="../media/image92.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5" Type="http://schemas.openxmlformats.org/officeDocument/2006/relationships/image" Target="../media/image93.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8.xml"/><Relationship Id="rId1" Type="http://schemas.openxmlformats.org/officeDocument/2006/relationships/tags" Target="../tags/tag414.xml"/><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415.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8" Type="http://schemas.openxmlformats.org/officeDocument/2006/relationships/tags" Target="../tags/tag423.xml"/><Relationship Id="rId13" Type="http://schemas.openxmlformats.org/officeDocument/2006/relationships/tags" Target="../tags/tag428.xml"/><Relationship Id="rId18" Type="http://schemas.openxmlformats.org/officeDocument/2006/relationships/tags" Target="../tags/tag433.xml"/><Relationship Id="rId26" Type="http://schemas.openxmlformats.org/officeDocument/2006/relationships/tags" Target="../tags/tag441.xml"/><Relationship Id="rId3" Type="http://schemas.openxmlformats.org/officeDocument/2006/relationships/tags" Target="../tags/tag418.xml"/><Relationship Id="rId21" Type="http://schemas.openxmlformats.org/officeDocument/2006/relationships/tags" Target="../tags/tag436.xml"/><Relationship Id="rId7" Type="http://schemas.openxmlformats.org/officeDocument/2006/relationships/tags" Target="../tags/tag422.xml"/><Relationship Id="rId12" Type="http://schemas.openxmlformats.org/officeDocument/2006/relationships/tags" Target="../tags/tag427.xml"/><Relationship Id="rId17" Type="http://schemas.openxmlformats.org/officeDocument/2006/relationships/tags" Target="../tags/tag432.xml"/><Relationship Id="rId25" Type="http://schemas.openxmlformats.org/officeDocument/2006/relationships/tags" Target="../tags/tag440.xml"/><Relationship Id="rId2" Type="http://schemas.openxmlformats.org/officeDocument/2006/relationships/tags" Target="../tags/tag417.xml"/><Relationship Id="rId16" Type="http://schemas.openxmlformats.org/officeDocument/2006/relationships/tags" Target="../tags/tag431.xml"/><Relationship Id="rId20" Type="http://schemas.openxmlformats.org/officeDocument/2006/relationships/tags" Target="../tags/tag435.xml"/><Relationship Id="rId29" Type="http://schemas.openxmlformats.org/officeDocument/2006/relationships/slideLayout" Target="../slideLayouts/slideLayout18.xml"/><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tags" Target="../tags/tag426.xml"/><Relationship Id="rId24" Type="http://schemas.openxmlformats.org/officeDocument/2006/relationships/tags" Target="../tags/tag439.xml"/><Relationship Id="rId32" Type="http://schemas.microsoft.com/office/2007/relationships/hdphoto" Target="../media/hdphoto1.wdp"/><Relationship Id="rId5" Type="http://schemas.openxmlformats.org/officeDocument/2006/relationships/tags" Target="../tags/tag420.xml"/><Relationship Id="rId15" Type="http://schemas.openxmlformats.org/officeDocument/2006/relationships/tags" Target="../tags/tag430.xml"/><Relationship Id="rId23" Type="http://schemas.openxmlformats.org/officeDocument/2006/relationships/tags" Target="../tags/tag438.xml"/><Relationship Id="rId28" Type="http://schemas.openxmlformats.org/officeDocument/2006/relationships/tags" Target="../tags/tag443.xml"/><Relationship Id="rId10" Type="http://schemas.openxmlformats.org/officeDocument/2006/relationships/tags" Target="../tags/tag425.xml"/><Relationship Id="rId19" Type="http://schemas.openxmlformats.org/officeDocument/2006/relationships/tags" Target="../tags/tag434.xml"/><Relationship Id="rId31" Type="http://schemas.openxmlformats.org/officeDocument/2006/relationships/image" Target="../media/image1.png"/><Relationship Id="rId4" Type="http://schemas.openxmlformats.org/officeDocument/2006/relationships/tags" Target="../tags/tag419.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tags" Target="../tags/tag437.xml"/><Relationship Id="rId27" Type="http://schemas.openxmlformats.org/officeDocument/2006/relationships/tags" Target="../tags/tag442.xml"/><Relationship Id="rId30"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8" Type="http://schemas.openxmlformats.org/officeDocument/2006/relationships/tags" Target="../tags/tag451.xml"/><Relationship Id="rId13" Type="http://schemas.openxmlformats.org/officeDocument/2006/relationships/tags" Target="../tags/tag456.xml"/><Relationship Id="rId18" Type="http://schemas.openxmlformats.org/officeDocument/2006/relationships/tags" Target="../tags/tag461.xml"/><Relationship Id="rId26" Type="http://schemas.openxmlformats.org/officeDocument/2006/relationships/tags" Target="../tags/tag469.xml"/><Relationship Id="rId3" Type="http://schemas.openxmlformats.org/officeDocument/2006/relationships/tags" Target="../tags/tag446.xml"/><Relationship Id="rId21" Type="http://schemas.openxmlformats.org/officeDocument/2006/relationships/tags" Target="../tags/tag464.xml"/><Relationship Id="rId7" Type="http://schemas.openxmlformats.org/officeDocument/2006/relationships/tags" Target="../tags/tag450.xml"/><Relationship Id="rId12" Type="http://schemas.openxmlformats.org/officeDocument/2006/relationships/tags" Target="../tags/tag455.xml"/><Relationship Id="rId17" Type="http://schemas.openxmlformats.org/officeDocument/2006/relationships/tags" Target="../tags/tag460.xml"/><Relationship Id="rId25" Type="http://schemas.openxmlformats.org/officeDocument/2006/relationships/tags" Target="../tags/tag468.xml"/><Relationship Id="rId2" Type="http://schemas.openxmlformats.org/officeDocument/2006/relationships/tags" Target="../tags/tag445.xml"/><Relationship Id="rId16" Type="http://schemas.openxmlformats.org/officeDocument/2006/relationships/tags" Target="../tags/tag459.xml"/><Relationship Id="rId20" Type="http://schemas.openxmlformats.org/officeDocument/2006/relationships/tags" Target="../tags/tag463.xml"/><Relationship Id="rId29" Type="http://schemas.openxmlformats.org/officeDocument/2006/relationships/slideLayout" Target="../slideLayouts/slideLayout18.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tags" Target="../tags/tag454.xml"/><Relationship Id="rId24" Type="http://schemas.openxmlformats.org/officeDocument/2006/relationships/tags" Target="../tags/tag467.xml"/><Relationship Id="rId32" Type="http://schemas.microsoft.com/office/2007/relationships/hdphoto" Target="../media/hdphoto1.wdp"/><Relationship Id="rId5" Type="http://schemas.openxmlformats.org/officeDocument/2006/relationships/tags" Target="../tags/tag448.xml"/><Relationship Id="rId15" Type="http://schemas.openxmlformats.org/officeDocument/2006/relationships/tags" Target="../tags/tag458.xml"/><Relationship Id="rId23" Type="http://schemas.openxmlformats.org/officeDocument/2006/relationships/tags" Target="../tags/tag466.xml"/><Relationship Id="rId28" Type="http://schemas.openxmlformats.org/officeDocument/2006/relationships/tags" Target="../tags/tag471.xml"/><Relationship Id="rId10" Type="http://schemas.openxmlformats.org/officeDocument/2006/relationships/tags" Target="../tags/tag453.xml"/><Relationship Id="rId19" Type="http://schemas.openxmlformats.org/officeDocument/2006/relationships/tags" Target="../tags/tag462.xml"/><Relationship Id="rId31" Type="http://schemas.openxmlformats.org/officeDocument/2006/relationships/image" Target="../media/image1.png"/><Relationship Id="rId4" Type="http://schemas.openxmlformats.org/officeDocument/2006/relationships/tags" Target="../tags/tag447.xml"/><Relationship Id="rId9" Type="http://schemas.openxmlformats.org/officeDocument/2006/relationships/tags" Target="../tags/tag452.xml"/><Relationship Id="rId14" Type="http://schemas.openxmlformats.org/officeDocument/2006/relationships/tags" Target="../tags/tag457.xml"/><Relationship Id="rId22" Type="http://schemas.openxmlformats.org/officeDocument/2006/relationships/tags" Target="../tags/tag465.xml"/><Relationship Id="rId27" Type="http://schemas.openxmlformats.org/officeDocument/2006/relationships/tags" Target="../tags/tag470.xml"/><Relationship Id="rId30"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tags" Target="../tags/tag484.xml"/><Relationship Id="rId18" Type="http://schemas.openxmlformats.org/officeDocument/2006/relationships/tags" Target="../tags/tag489.xml"/><Relationship Id="rId26" Type="http://schemas.openxmlformats.org/officeDocument/2006/relationships/tags" Target="../tags/tag497.xml"/><Relationship Id="rId3" Type="http://schemas.openxmlformats.org/officeDocument/2006/relationships/tags" Target="../tags/tag474.xml"/><Relationship Id="rId21" Type="http://schemas.openxmlformats.org/officeDocument/2006/relationships/tags" Target="../tags/tag492.xml"/><Relationship Id="rId7" Type="http://schemas.openxmlformats.org/officeDocument/2006/relationships/tags" Target="../tags/tag478.xml"/><Relationship Id="rId12" Type="http://schemas.openxmlformats.org/officeDocument/2006/relationships/tags" Target="../tags/tag483.xml"/><Relationship Id="rId17" Type="http://schemas.openxmlformats.org/officeDocument/2006/relationships/tags" Target="../tags/tag488.xml"/><Relationship Id="rId25" Type="http://schemas.openxmlformats.org/officeDocument/2006/relationships/tags" Target="../tags/tag496.xml"/><Relationship Id="rId2" Type="http://schemas.openxmlformats.org/officeDocument/2006/relationships/tags" Target="../tags/tag473.xml"/><Relationship Id="rId16" Type="http://schemas.openxmlformats.org/officeDocument/2006/relationships/tags" Target="../tags/tag487.xml"/><Relationship Id="rId20" Type="http://schemas.openxmlformats.org/officeDocument/2006/relationships/tags" Target="../tags/tag491.xml"/><Relationship Id="rId29" Type="http://schemas.openxmlformats.org/officeDocument/2006/relationships/slideLayout" Target="../slideLayouts/slideLayout18.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24" Type="http://schemas.openxmlformats.org/officeDocument/2006/relationships/tags" Target="../tags/tag495.xml"/><Relationship Id="rId32" Type="http://schemas.microsoft.com/office/2007/relationships/hdphoto" Target="../media/hdphoto1.wdp"/><Relationship Id="rId5" Type="http://schemas.openxmlformats.org/officeDocument/2006/relationships/tags" Target="../tags/tag476.xml"/><Relationship Id="rId15" Type="http://schemas.openxmlformats.org/officeDocument/2006/relationships/tags" Target="../tags/tag486.xml"/><Relationship Id="rId23" Type="http://schemas.openxmlformats.org/officeDocument/2006/relationships/tags" Target="../tags/tag494.xml"/><Relationship Id="rId28" Type="http://schemas.openxmlformats.org/officeDocument/2006/relationships/tags" Target="../tags/tag499.xml"/><Relationship Id="rId10" Type="http://schemas.openxmlformats.org/officeDocument/2006/relationships/tags" Target="../tags/tag481.xml"/><Relationship Id="rId19" Type="http://schemas.openxmlformats.org/officeDocument/2006/relationships/tags" Target="../tags/tag490.xml"/><Relationship Id="rId31" Type="http://schemas.openxmlformats.org/officeDocument/2006/relationships/image" Target="../media/image1.png"/><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tags" Target="../tags/tag485.xml"/><Relationship Id="rId22" Type="http://schemas.openxmlformats.org/officeDocument/2006/relationships/tags" Target="../tags/tag493.xml"/><Relationship Id="rId27" Type="http://schemas.openxmlformats.org/officeDocument/2006/relationships/tags" Target="../tags/tag498.xml"/><Relationship Id="rId30"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18.xml"/><Relationship Id="rId5" Type="http://schemas.openxmlformats.org/officeDocument/2006/relationships/image" Target="../media/image102.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01.xml"/><Relationship Id="rId1" Type="http://schemas.openxmlformats.org/officeDocument/2006/relationships/tags" Target="../tags/tag50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03.xml"/><Relationship Id="rId1" Type="http://schemas.openxmlformats.org/officeDocument/2006/relationships/tags" Target="../tags/tag502.xml"/><Relationship Id="rId5" Type="http://schemas.openxmlformats.org/officeDocument/2006/relationships/image" Target="../media/image103.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05.xml"/><Relationship Id="rId1" Type="http://schemas.openxmlformats.org/officeDocument/2006/relationships/tags" Target="../tags/tag504.xml"/><Relationship Id="rId5" Type="http://schemas.openxmlformats.org/officeDocument/2006/relationships/image" Target="../media/image104.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E0C80-F302-E947-D68F-057837436DD3}"/>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268A270D-6A5B-13C6-3AAC-95A23D0CC59C}"/>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904487FE-CB01-1825-59A5-031C64581426}"/>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DFBAAE56-2A2D-62B8-B562-465EEAB523AE}"/>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A9CAE812-D591-6F9A-05F8-53A13688744C}"/>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5413448B-8170-2F5E-2DF5-F9E86C17CB88}"/>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8361817C-785F-8131-876A-3CA4D4E70B8D}"/>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E324E2C9-7859-4FA4-BDFC-9F67D7F16142}"/>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06DB3C74-DB8B-1167-59F8-801C36516421}"/>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0845D120-7949-CCC6-9BD2-770B1A701FDF}"/>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90C7AA16-84DC-EF1C-8611-91DA02198C45}"/>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5E1BAA43-05B7-A2D4-6FC5-1924CEFCCE7D}"/>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FBA01A60-ACF6-1E78-765E-686C23E260FE}"/>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903ED201-0A58-488E-94C6-1AF0872491FC}"/>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C46A2463-78FA-CBD8-0325-2D407E3BBF3D}"/>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778315F6-7050-05E8-BFCD-47A4F4ADAC86}"/>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318E2F05-937A-C089-B0AD-36EC92C26093}"/>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642ED476-3414-F675-3DC0-7DE12480AB03}"/>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FE86CA18-36FA-8A91-505A-FDD936C94E85}"/>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DFF4F072-32D1-A62E-3F22-6AA2CEFA18E0}"/>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AA3FEB5A-0856-484F-B765-47F2859E536B}"/>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B561542E-C320-6A57-E29B-03860FFFE9F6}"/>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6C4B405B-A2D0-22E3-DF72-498D7B6BBC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C9F14D27-CD4D-2941-0BE6-EF10751F160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08A2D57A-47A8-2C18-C2FA-29CC3ACDDE5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187712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A064-E318-95FC-88A1-CD0866DB865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5D9B2F9-FEE1-8F59-2191-87984E12775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80FE172-0517-C480-1337-266F4BF277DE}"/>
              </a:ext>
            </a:extLst>
          </p:cNvPr>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DA-layer</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6452A59F-80E7-8DBF-2E98-BB4E0C19614D}"/>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2DA5F7A0-CCED-8EB2-E92D-651B3B9DA9B4}"/>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6E2BFFF8-B683-D1D9-D253-A66C0D84E42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2402AA9-0404-E5BC-BF1E-FFF60B05464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B923F26-B2A2-9882-D12F-99BF873E79B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a:t>
            </a:fld>
            <a:endParaRPr lang="zh-HK" altLang="en-US" sz="1600" dirty="0">
              <a:solidFill>
                <a:schemeClr val="bg1"/>
              </a:solidFill>
            </a:endParaRPr>
          </a:p>
        </p:txBody>
      </p:sp>
      <p:sp>
        <p:nvSpPr>
          <p:cNvPr id="27" name="矩形 26">
            <a:extLst>
              <a:ext uri="{FF2B5EF4-FFF2-40B4-BE49-F238E27FC236}">
                <a16:creationId xmlns:a16="http://schemas.microsoft.com/office/drawing/2014/main" id="{EE4EB762-BA87-33A2-DA33-C9FF32D429E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5BB02FC-C0BE-44CD-9F6D-8E6337098B9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A65EFA70-7EB2-A2B0-8721-5DADBA4ECEC8}"/>
              </a:ext>
            </a:extLst>
          </p:cNvPr>
          <p:cNvSpPr txBox="1"/>
          <p:nvPr/>
        </p:nvSpPr>
        <p:spPr>
          <a:xfrm>
            <a:off x="660640" y="1669450"/>
            <a:ext cx="9899360" cy="6771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Introduce a cross-domain bias: Let the </a:t>
            </a:r>
            <a:r>
              <a:rPr lang="en-US" altLang="zh-CN" sz="1800" dirty="0">
                <a:solidFill>
                  <a:srgbClr val="000000"/>
                </a:solidFill>
                <a:effectLst/>
                <a:latin typeface="NimbusRomNo9L-Regu"/>
              </a:rPr>
              <a:t>second-order moments from the input</a:t>
            </a:r>
            <a:r>
              <a:rPr lang="en-US" altLang="zh-CN" sz="2000" dirty="0"/>
              <a:t> </a:t>
            </a:r>
            <a:r>
              <a:rPr lang="en-US" altLang="zh-CN" sz="1800" dirty="0">
                <a:solidFill>
                  <a:srgbClr val="000000"/>
                </a:solidFill>
                <a:effectLst/>
                <a:latin typeface="NimbusRomNo9L-Regu"/>
              </a:rPr>
              <a:t>distribution derived from the mini-batch to be contaminated by samples from the other domain.</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1E7862C6-FF2C-385D-0931-6ED3514BF6D7}"/>
              </a:ext>
            </a:extLst>
          </p:cNvPr>
          <p:cNvSpPr txBox="1"/>
          <p:nvPr/>
        </p:nvSpPr>
        <p:spPr>
          <a:xfrm>
            <a:off x="849405" y="2654352"/>
            <a:ext cx="1047536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Each DA-layer in one predictor has a matching DA-layer in the other predictor</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E03B6CD-E1EE-C2F9-1E0F-C57940FCE1EC}"/>
              </a:ext>
            </a:extLst>
          </p:cNvPr>
          <p:cNvSpPr txBox="1"/>
          <p:nvPr/>
        </p:nvSpPr>
        <p:spPr>
          <a:xfrm>
            <a:off x="665182" y="3436545"/>
            <a:ext cx="1047536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output of the DA-layers in the source and target networks are given respectively by:</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69B0B42-6B7A-2C9D-A103-E1E1CB0090AC}"/>
              </a:ext>
            </a:extLst>
          </p:cNvPr>
          <p:cNvPicPr>
            <a:picLocks noChangeAspect="1"/>
          </p:cNvPicPr>
          <p:nvPr/>
        </p:nvPicPr>
        <p:blipFill>
          <a:blip r:embed="rId3"/>
          <a:stretch>
            <a:fillRect/>
          </a:stretch>
        </p:blipFill>
        <p:spPr>
          <a:xfrm>
            <a:off x="2379677" y="3855236"/>
            <a:ext cx="6315956" cy="1095528"/>
          </a:xfrm>
          <a:prstGeom prst="rect">
            <a:avLst/>
          </a:prstGeom>
        </p:spPr>
      </p:pic>
      <p:sp>
        <p:nvSpPr>
          <p:cNvPr id="10" name="文本框 9">
            <a:extLst>
              <a:ext uri="{FF2B5EF4-FFF2-40B4-BE49-F238E27FC236}">
                <a16:creationId xmlns:a16="http://schemas.microsoft.com/office/drawing/2014/main" id="{082C1EFC-CF67-742A-E680-4B8498FED622}"/>
              </a:ext>
            </a:extLst>
          </p:cNvPr>
          <p:cNvSpPr txBox="1"/>
          <p:nvPr/>
        </p:nvSpPr>
        <p:spPr>
          <a:xfrm>
            <a:off x="1126452" y="5074833"/>
            <a:ext cx="1047536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network can decide how strong the domain alignment should be at each level of the architecture where DA-layer is applied</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59080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D8F4-E5AE-FD7E-C171-4D9DAA1192A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C644BF3-AF70-3E5C-9C26-47DB73F9ACB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CB2F34C-E9B5-5816-37BF-1620E560F701}"/>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634CBAD-69A4-44F8-878F-E975A1F6ED6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CFDC30F-0ABC-C060-DF34-C914A63EC19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2920FFF-0C8B-D794-825F-72C455F1F9E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96440A4-DFDA-D069-F016-AAB272A8034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96B29936-4E8D-4D52-F102-DF1CBBC3E2A4}"/>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Cross different cameras</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CD0DA74-582C-4493-5FC3-4236D8E2D601}"/>
              </a:ext>
            </a:extLst>
          </p:cNvPr>
          <p:cNvPicPr>
            <a:picLocks noChangeAspect="1"/>
          </p:cNvPicPr>
          <p:nvPr/>
        </p:nvPicPr>
        <p:blipFill>
          <a:blip r:embed="rId5"/>
          <a:stretch>
            <a:fillRect/>
          </a:stretch>
        </p:blipFill>
        <p:spPr>
          <a:xfrm>
            <a:off x="2035128" y="2061000"/>
            <a:ext cx="8969491" cy="3528000"/>
          </a:xfrm>
          <a:prstGeom prst="rect">
            <a:avLst/>
          </a:prstGeom>
        </p:spPr>
      </p:pic>
    </p:spTree>
    <p:extLst>
      <p:ext uri="{BB962C8B-B14F-4D97-AF65-F5344CB8AC3E}">
        <p14:creationId xmlns:p14="http://schemas.microsoft.com/office/powerpoint/2010/main" val="80939664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04A0C-E75B-A6CE-3749-FD82430A29B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A2AB391-3831-FC24-BA2C-9AD5E93FFEE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57583A5-C72E-B132-D58C-D23F8D35EE7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003AF67E-1DE0-4BCF-FDAF-EA985D29FB5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85A9D96-69C3-73A4-DC45-7067DCD524B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B532DC0-4AEB-7449-4998-3F30C6E41A1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663B3D3-1E15-0A72-FD00-708C3E7A9A7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52183621-A06C-AB7B-0A11-F527ED71A794}"/>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Ablation studies</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33A773B-D6F3-4A7C-5C5A-B13CF7ADC656}"/>
              </a:ext>
            </a:extLst>
          </p:cNvPr>
          <p:cNvPicPr>
            <a:picLocks noChangeAspect="1"/>
          </p:cNvPicPr>
          <p:nvPr/>
        </p:nvPicPr>
        <p:blipFill>
          <a:blip r:embed="rId5"/>
          <a:stretch>
            <a:fillRect/>
          </a:stretch>
        </p:blipFill>
        <p:spPr>
          <a:xfrm>
            <a:off x="327807" y="2328709"/>
            <a:ext cx="11536385" cy="2200582"/>
          </a:xfrm>
          <a:prstGeom prst="rect">
            <a:avLst/>
          </a:prstGeom>
        </p:spPr>
      </p:pic>
    </p:spTree>
    <p:extLst>
      <p:ext uri="{BB962C8B-B14F-4D97-AF65-F5344CB8AC3E}">
        <p14:creationId xmlns:p14="http://schemas.microsoft.com/office/powerpoint/2010/main" val="238895092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3C69-C5E2-4192-E51B-1C497C9A187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BB4DED3-A2BD-A96B-33E4-7680CA33507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E1B057A-6BB9-3421-63B5-FD862C9C7DF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70D2F0FA-F024-1CA7-7E19-8FBE05225DB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FA0DB28-C124-A96E-8CB2-43E7FF1D008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BFE4DF4-E775-3893-6291-ABBB2A9AAD2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E6468C6-6883-5117-B474-E29D41DDBEB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AB608106-E0A3-AA92-4A98-FFF37CE55C12}"/>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Visualization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ED56BE7-12A2-0DA1-A329-42435D4AFBE6}"/>
              </a:ext>
            </a:extLst>
          </p:cNvPr>
          <p:cNvPicPr>
            <a:picLocks noChangeAspect="1"/>
          </p:cNvPicPr>
          <p:nvPr/>
        </p:nvPicPr>
        <p:blipFill>
          <a:blip r:embed="rId5"/>
          <a:stretch>
            <a:fillRect/>
          </a:stretch>
        </p:blipFill>
        <p:spPr>
          <a:xfrm>
            <a:off x="3288000" y="1459042"/>
            <a:ext cx="5915851" cy="4324954"/>
          </a:xfrm>
          <a:prstGeom prst="rect">
            <a:avLst/>
          </a:prstGeom>
        </p:spPr>
      </p:pic>
    </p:spTree>
    <p:extLst>
      <p:ext uri="{BB962C8B-B14F-4D97-AF65-F5344CB8AC3E}">
        <p14:creationId xmlns:p14="http://schemas.microsoft.com/office/powerpoint/2010/main" val="264611217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4739C-B76A-AA07-8948-9227ED3B597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AFC3B4C-1386-178C-6E1D-A3608B2C228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71AB3AD-08B0-7188-7567-532E2724141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B074551-788F-447F-4D61-82478DECB7E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B6972A1-773A-BF97-1A94-07498BD5A00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590609E-76FC-84FE-1A39-E8840AE41BA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9700F54-4B80-E2E2-EEC2-FCBE45304DF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B79320B0-2E25-4BE8-1C8B-91DE8762835C}"/>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Visualization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2C4718D-0E30-F6FE-164F-297FB1236971}"/>
              </a:ext>
            </a:extLst>
          </p:cNvPr>
          <p:cNvPicPr>
            <a:picLocks noChangeAspect="1"/>
          </p:cNvPicPr>
          <p:nvPr/>
        </p:nvPicPr>
        <p:blipFill>
          <a:blip r:embed="rId5"/>
          <a:stretch>
            <a:fillRect/>
          </a:stretch>
        </p:blipFill>
        <p:spPr>
          <a:xfrm>
            <a:off x="4152000" y="1052099"/>
            <a:ext cx="3148581" cy="5219269"/>
          </a:xfrm>
          <a:prstGeom prst="rect">
            <a:avLst/>
          </a:prstGeom>
        </p:spPr>
      </p:pic>
    </p:spTree>
    <p:extLst>
      <p:ext uri="{BB962C8B-B14F-4D97-AF65-F5344CB8AC3E}">
        <p14:creationId xmlns:p14="http://schemas.microsoft.com/office/powerpoint/2010/main" val="111625813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459BD-2218-A179-C4BA-C6F5CDFB93C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4A632EC-FE48-CF86-5A4C-0F9588F7B42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DF3E9E5-70DD-249B-08FC-841E5C5D29B8}"/>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970E8CE-90D9-8C41-E291-5F2B5FE527D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C020579E-9D71-371A-5D84-1E288635358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7E0A2BC-8A8F-18DA-0DBE-65307620B1B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171C7D7-EA62-6316-DD80-934CF46EDF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9779DF86-D4EE-B8FA-6B33-FB31750800F4}"/>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Visualization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19B931F-EB1C-9674-A32C-36AEF756F544}"/>
              </a:ext>
            </a:extLst>
          </p:cNvPr>
          <p:cNvPicPr>
            <a:picLocks noChangeAspect="1"/>
          </p:cNvPicPr>
          <p:nvPr/>
        </p:nvPicPr>
        <p:blipFill>
          <a:blip r:embed="rId5"/>
          <a:stretch>
            <a:fillRect/>
          </a:stretch>
        </p:blipFill>
        <p:spPr>
          <a:xfrm>
            <a:off x="3792000" y="1410764"/>
            <a:ext cx="4420217" cy="4382112"/>
          </a:xfrm>
          <a:prstGeom prst="rect">
            <a:avLst/>
          </a:prstGeom>
        </p:spPr>
      </p:pic>
    </p:spTree>
    <p:extLst>
      <p:ext uri="{BB962C8B-B14F-4D97-AF65-F5344CB8AC3E}">
        <p14:creationId xmlns:p14="http://schemas.microsoft.com/office/powerpoint/2010/main" val="426535460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C0386-2A2C-CD13-97FC-08F79C0CC93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592882A-3DEF-AAC1-356E-EA828930512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E5E2577-42B2-A994-6480-F12370261218}"/>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CAE45CB-4092-DC3E-185B-053109CB57D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5380A01B-9E4F-1FB9-1CDE-0EA35E84FE1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DA4F26B-3F94-A9D1-C955-DA93E9F0260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A35CB1F-F5AF-24C6-C27E-F841074068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3DE8B0E3-FF9B-1DE1-41FE-CEB9893B81BA}"/>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Visualization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4D22135-C08F-7447-6D31-FD08189F32DB}"/>
              </a:ext>
            </a:extLst>
          </p:cNvPr>
          <p:cNvPicPr>
            <a:picLocks noChangeAspect="1"/>
          </p:cNvPicPr>
          <p:nvPr/>
        </p:nvPicPr>
        <p:blipFill>
          <a:blip r:embed="rId5"/>
          <a:stretch>
            <a:fillRect/>
          </a:stretch>
        </p:blipFill>
        <p:spPr>
          <a:xfrm>
            <a:off x="3881128" y="1156970"/>
            <a:ext cx="4429743" cy="4544059"/>
          </a:xfrm>
          <a:prstGeom prst="rect">
            <a:avLst/>
          </a:prstGeom>
        </p:spPr>
      </p:pic>
    </p:spTree>
    <p:extLst>
      <p:ext uri="{BB962C8B-B14F-4D97-AF65-F5344CB8AC3E}">
        <p14:creationId xmlns:p14="http://schemas.microsoft.com/office/powerpoint/2010/main" val="21237745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106</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106</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487999" y="1132273"/>
            <a:ext cx="9216000" cy="133785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775998" y="850015"/>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487997" y="2693140"/>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1770195" y="247013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1770195" y="2936775"/>
            <a:ext cx="8651602" cy="960328"/>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solidFill>
                  <a:srgbClr val="000000"/>
                </a:solidFill>
                <a:latin typeface="Times New Roman" panose="02020603050405020304" pitchFamily="18" charset="0"/>
                <a:cs typeface="Times New Roman" panose="02020603050405020304" pitchFamily="18" charset="0"/>
              </a:rPr>
              <a:t>We can achieve better performance than current state-of-the-art work through conducting adaptations both in image pixel and feature spaces.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1776001" y="1336161"/>
            <a:ext cx="8639998" cy="96032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solidFill>
                  <a:srgbClr val="000000"/>
                </a:solidFill>
                <a:effectLst/>
                <a:latin typeface="Times New Roman" panose="02020603050405020304" pitchFamily="18" charset="0"/>
                <a:cs typeface="Times New Roman" panose="02020603050405020304" pitchFamily="18" charset="0"/>
              </a:rPr>
              <a:t>A new unsupervised domain adaptation method is proposed in this paper to solve the object detection problem in the field of autonomous driving.</a:t>
            </a:r>
            <a:endParaRPr lang="zh-CN" altLang="en-US"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107</a:t>
            </a:fld>
            <a:endParaRPr lang="zh-HK" altLang="en-US" sz="1600" dirty="0">
              <a:solidFill>
                <a:schemeClr val="bg1"/>
              </a:solidFill>
            </a:endParaRPr>
          </a:p>
        </p:txBody>
      </p:sp>
      <p:sp>
        <p:nvSpPr>
          <p:cNvPr id="6" name="矩形 5"/>
          <p:cNvSpPr/>
          <p:nvPr/>
        </p:nvSpPr>
        <p:spPr>
          <a:xfrm>
            <a:off x="1487999" y="4604704"/>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1770197" y="438169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p:cNvSpPr txBox="1"/>
          <p:nvPr/>
        </p:nvSpPr>
        <p:spPr>
          <a:xfrm>
            <a:off x="1770195" y="4744988"/>
            <a:ext cx="8651602" cy="960328"/>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solidFill>
                  <a:srgbClr val="000000"/>
                </a:solidFill>
                <a:latin typeface="Times New Roman" panose="02020603050405020304" pitchFamily="18" charset="0"/>
                <a:cs typeface="Times New Roman" panose="02020603050405020304" pitchFamily="18" charset="0"/>
              </a:rPr>
              <a:t>In the future, we will try to solve more complex cross-domain vision tasks such as instance segmentation or depth estimation based on the proposed method.</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a:extLst>
              <a:ext uri="{FF2B5EF4-FFF2-40B4-BE49-F238E27FC236}">
                <a16:creationId xmlns:a16="http://schemas.microsoft.com/office/drawing/2014/main" id="{CF8E3E17-613F-70F4-70EB-AAEECE2438A6}"/>
              </a:ext>
            </a:extLst>
          </p:cNvPr>
          <p:cNvGrpSpPr/>
          <p:nvPr/>
        </p:nvGrpSpPr>
        <p:grpSpPr>
          <a:xfrm>
            <a:off x="0" y="6589920"/>
            <a:ext cx="12192001" cy="304800"/>
            <a:chOff x="0" y="6569404"/>
            <a:chExt cx="9144000" cy="288000"/>
          </a:xfrm>
        </p:grpSpPr>
        <p:sp>
          <p:nvSpPr>
            <p:cNvPr id="6" name="矩形 5">
              <a:extLst>
                <a:ext uri="{FF2B5EF4-FFF2-40B4-BE49-F238E27FC236}">
                  <a16:creationId xmlns:a16="http://schemas.microsoft.com/office/drawing/2014/main" id="{C2EFA56A-E405-4FA2-C7EF-20E1F7B49175}"/>
                </a:ext>
              </a:extLst>
            </p:cNvPr>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p>
          </p:txBody>
        </p:sp>
        <p:sp>
          <p:nvSpPr>
            <p:cNvPr id="7" name="矩形 6">
              <a:extLst>
                <a:ext uri="{FF2B5EF4-FFF2-40B4-BE49-F238E27FC236}">
                  <a16:creationId xmlns:a16="http://schemas.microsoft.com/office/drawing/2014/main" id="{051E217F-DF04-A621-B1C4-202BFFAAC8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34DB-EA7D-6F36-2C61-385D9CC4510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C08BC7B-12DD-A82D-7962-1FE1D1773BF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202BD6C-6DB1-B791-4DAC-EBFD0D29CF77}"/>
              </a:ext>
            </a:extLst>
          </p:cNvPr>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Training </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CCA931F9-EB17-1481-506A-A231D7B13198}"/>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4C079EF9-4C09-7B01-0082-D4F5E5C3FA0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B6E51FA-5EE1-7056-8A78-499AEA230CD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A451C7D-9D89-2DED-CC7B-DEAF2E9794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B435D6C-6919-E46F-36C7-50654708AB9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a:t>
            </a:fld>
            <a:endParaRPr lang="zh-HK" altLang="en-US" sz="1600" dirty="0">
              <a:solidFill>
                <a:schemeClr val="bg1"/>
              </a:solidFill>
            </a:endParaRPr>
          </a:p>
        </p:txBody>
      </p:sp>
      <p:sp>
        <p:nvSpPr>
          <p:cNvPr id="27" name="矩形 26">
            <a:extLst>
              <a:ext uri="{FF2B5EF4-FFF2-40B4-BE49-F238E27FC236}">
                <a16:creationId xmlns:a16="http://schemas.microsoft.com/office/drawing/2014/main" id="{F2ED5EFA-F34C-7ADA-7A39-ACACDB7EA3D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A134D70-8D17-B3E0-7BB5-22541B33F8A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814EAE5-8FD0-7846-9DCA-4B2CF8193FB2}"/>
                  </a:ext>
                </a:extLst>
              </p:cNvPr>
              <p:cNvSpPr txBox="1"/>
              <p:nvPr/>
            </p:nvSpPr>
            <p:spPr>
              <a:xfrm>
                <a:off x="732640" y="1669450"/>
                <a:ext cx="989936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Exploit the target dataset to construct a prior distribution of the parameter.</a:t>
                </a:r>
              </a:p>
              <a:p>
                <a:r>
                  <a:rPr lang="en-US" altLang="zh-CN" sz="2000" dirty="0">
                    <a:latin typeface="Times New Roman" panose="02020603050405020304" pitchFamily="18" charset="0"/>
                    <a:cs typeface="Times New Roman" panose="02020603050405020304" pitchFamily="18" charset="0"/>
                  </a:rPr>
                  <a:t>Accordingly, shape a posterior distribution of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𝜃</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given the observations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𝒮</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𝒯</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814EAE5-8FD0-7846-9DCA-4B2CF8193FB2}"/>
                  </a:ext>
                </a:extLst>
              </p:cNvPr>
              <p:cNvSpPr txBox="1">
                <a:spLocks noRot="1" noChangeAspect="1" noMove="1" noResize="1" noEditPoints="1" noAdjustHandles="1" noChangeArrowheads="1" noChangeShapeType="1" noTextEdit="1"/>
              </p:cNvSpPr>
              <p:nvPr/>
            </p:nvSpPr>
            <p:spPr>
              <a:xfrm>
                <a:off x="732640" y="1669450"/>
                <a:ext cx="9899360" cy="707886"/>
              </a:xfrm>
              <a:prstGeom prst="rect">
                <a:avLst/>
              </a:prstGeom>
              <a:blipFill>
                <a:blip r:embed="rId3"/>
                <a:stretch>
                  <a:fillRect l="-616"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DF1AB62-4373-7D48-28F6-369E5E6B9E36}"/>
                  </a:ext>
                </a:extLst>
              </p:cNvPr>
              <p:cNvSpPr txBox="1"/>
              <p:nvPr/>
            </p:nvSpPr>
            <p:spPr>
              <a:xfrm>
                <a:off x="665182" y="3436545"/>
                <a:ext cx="10475360" cy="720967"/>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posterior distribution is maximized over </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Θ</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 obtain a maximum posterior estimate </a:t>
                </a:r>
                <a14:m>
                  <m:oMath xmlns:m="http://schemas.openxmlformats.org/officeDocument/2006/math">
                    <m:acc>
                      <m:accPr>
                        <m:chr m:val="̂"/>
                        <m:ctrlPr>
                          <a:rPr lang="zh-CN" altLang="en-US" sz="2000" i="1" smtClean="0">
                            <a:latin typeface="Cambria Math" panose="02040503050406030204" pitchFamily="18" charset="0"/>
                            <a:cs typeface="Times New Roman" panose="02020603050405020304" pitchFamily="18" charset="0"/>
                          </a:rPr>
                        </m:ctrlPr>
                      </m:accPr>
                      <m:e>
                        <m:r>
                          <a:rPr lang="zh-CN" altLang="en-US" sz="2000" i="1">
                            <a:latin typeface="Cambria Math" panose="02040503050406030204" pitchFamily="18" charset="0"/>
                            <a:cs typeface="Times New Roman" panose="02020603050405020304" pitchFamily="18" charset="0"/>
                          </a:rPr>
                          <m:t>𝜃</m:t>
                        </m:r>
                      </m:e>
                    </m:acc>
                    <m:r>
                      <a:rPr lang="en-US" altLang="zh-CN" sz="2000" b="0" i="1" smtClean="0">
                        <a:latin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 the parameter used in the source and target predictors: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EDF1AB62-4373-7D48-28F6-369E5E6B9E36}"/>
                  </a:ext>
                </a:extLst>
              </p:cNvPr>
              <p:cNvSpPr txBox="1">
                <a:spLocks noRot="1" noChangeAspect="1" noMove="1" noResize="1" noEditPoints="1" noAdjustHandles="1" noChangeArrowheads="1" noChangeShapeType="1" noTextEdit="1"/>
              </p:cNvSpPr>
              <p:nvPr/>
            </p:nvSpPr>
            <p:spPr>
              <a:xfrm>
                <a:off x="665182" y="3436545"/>
                <a:ext cx="10475360" cy="720967"/>
              </a:xfrm>
              <a:prstGeom prst="rect">
                <a:avLst/>
              </a:prstGeom>
              <a:blipFill>
                <a:blip r:embed="rId4"/>
                <a:stretch>
                  <a:fillRect l="-582" t="-3390" b="-1440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F101D6D9-FAEE-3963-3F8E-ABA8D02FA51E}"/>
              </a:ext>
            </a:extLst>
          </p:cNvPr>
          <p:cNvSpPr txBox="1"/>
          <p:nvPr/>
        </p:nvSpPr>
        <p:spPr>
          <a:xfrm>
            <a:off x="858320" y="5109241"/>
            <a:ext cx="1047536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likelihood decomposes into the following product over sample points, due to the data sample </a:t>
            </a:r>
            <a:r>
              <a:rPr lang="en-US" altLang="zh-CN" sz="2000" i="1" dirty="0" err="1">
                <a:latin typeface="Times New Roman" panose="02020603050405020304" pitchFamily="18" charset="0"/>
                <a:cs typeface="Times New Roman" panose="02020603050405020304" pitchFamily="18" charset="0"/>
              </a:rPr>
              <a:t>i.i.d.</a:t>
            </a:r>
            <a:r>
              <a:rPr lang="en-US" altLang="zh-CN" sz="2000" dirty="0">
                <a:latin typeface="Times New Roman" panose="02020603050405020304" pitchFamily="18" charset="0"/>
                <a:cs typeface="Times New Roman" panose="02020603050405020304" pitchFamily="18" charset="0"/>
              </a:rPr>
              <a:t> assumption:</a:t>
            </a:r>
            <a:endParaRPr lang="zh-CN" altLang="en-US" sz="2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F7837D62-C791-2545-F473-91CBA9C70A9C}"/>
              </a:ext>
            </a:extLst>
          </p:cNvPr>
          <p:cNvPicPr>
            <a:picLocks noChangeAspect="1"/>
          </p:cNvPicPr>
          <p:nvPr/>
        </p:nvPicPr>
        <p:blipFill>
          <a:blip r:embed="rId5"/>
          <a:stretch>
            <a:fillRect/>
          </a:stretch>
        </p:blipFill>
        <p:spPr>
          <a:xfrm>
            <a:off x="2806805" y="2486390"/>
            <a:ext cx="6192114" cy="581106"/>
          </a:xfrm>
          <a:prstGeom prst="rect">
            <a:avLst/>
          </a:prstGeom>
        </p:spPr>
      </p:pic>
      <p:pic>
        <p:nvPicPr>
          <p:cNvPr id="17" name="图片 16">
            <a:extLst>
              <a:ext uri="{FF2B5EF4-FFF2-40B4-BE49-F238E27FC236}">
                <a16:creationId xmlns:a16="http://schemas.microsoft.com/office/drawing/2014/main" id="{DA2FC4BD-C6DE-576E-081C-8F6F5C389454}"/>
              </a:ext>
            </a:extLst>
          </p:cNvPr>
          <p:cNvPicPr>
            <a:picLocks noChangeAspect="1"/>
          </p:cNvPicPr>
          <p:nvPr/>
        </p:nvPicPr>
        <p:blipFill>
          <a:blip r:embed="rId6"/>
          <a:stretch>
            <a:fillRect/>
          </a:stretch>
        </p:blipFill>
        <p:spPr>
          <a:xfrm>
            <a:off x="2856000" y="4238500"/>
            <a:ext cx="5669360" cy="665720"/>
          </a:xfrm>
          <a:prstGeom prst="rect">
            <a:avLst/>
          </a:prstGeom>
        </p:spPr>
      </p:pic>
      <p:pic>
        <p:nvPicPr>
          <p:cNvPr id="19" name="图片 18">
            <a:extLst>
              <a:ext uri="{FF2B5EF4-FFF2-40B4-BE49-F238E27FC236}">
                <a16:creationId xmlns:a16="http://schemas.microsoft.com/office/drawing/2014/main" id="{CC878912-20E4-D028-8207-CAE6C47928AD}"/>
              </a:ext>
            </a:extLst>
          </p:cNvPr>
          <p:cNvPicPr>
            <a:picLocks noChangeAspect="1"/>
          </p:cNvPicPr>
          <p:nvPr/>
        </p:nvPicPr>
        <p:blipFill>
          <a:blip r:embed="rId7"/>
          <a:stretch>
            <a:fillRect/>
          </a:stretch>
        </p:blipFill>
        <p:spPr>
          <a:xfrm>
            <a:off x="2856000" y="5647923"/>
            <a:ext cx="5915851" cy="809738"/>
          </a:xfrm>
          <a:prstGeom prst="rect">
            <a:avLst/>
          </a:prstGeom>
        </p:spPr>
      </p:pic>
    </p:spTree>
    <p:extLst>
      <p:ext uri="{BB962C8B-B14F-4D97-AF65-F5344CB8AC3E}">
        <p14:creationId xmlns:p14="http://schemas.microsoft.com/office/powerpoint/2010/main" val="23453254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4CECE-07D7-B88F-F659-01DFF0E60F1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EF3E8A2-BD2F-F8A1-4626-D8FC402CDD6A}"/>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20C1A08-E3BA-D6E3-9158-E3763E4375CE}"/>
              </a:ext>
            </a:extLst>
          </p:cNvPr>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Prior distribution </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EACAB98F-F90C-5722-EE7C-D2277450AEC9}"/>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CE8AD1D2-0F01-AE07-8E1E-FD1947D33577}"/>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77D0564F-A4DB-B27B-C962-D84F43950F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70D88C-ED73-0B60-33D3-74A2D5C9F0E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07571E0-963A-F06B-C8F6-C81B0EC454D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a:t>
            </a:fld>
            <a:endParaRPr lang="zh-HK" altLang="en-US" sz="1600" dirty="0">
              <a:solidFill>
                <a:schemeClr val="bg1"/>
              </a:solidFill>
            </a:endParaRPr>
          </a:p>
        </p:txBody>
      </p:sp>
      <p:sp>
        <p:nvSpPr>
          <p:cNvPr id="27" name="矩形 26">
            <a:extLst>
              <a:ext uri="{FF2B5EF4-FFF2-40B4-BE49-F238E27FC236}">
                <a16:creationId xmlns:a16="http://schemas.microsoft.com/office/drawing/2014/main" id="{FBE5C7D3-B6C3-1FA1-C33B-3B257AE3965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3B1693C-20B0-4376-DE68-1673B07844B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71DAF64A-1CC2-9984-8F27-BC109F75FED3}"/>
              </a:ext>
            </a:extLst>
          </p:cNvPr>
          <p:cNvSpPr txBox="1"/>
          <p:nvPr/>
        </p:nvSpPr>
        <p:spPr>
          <a:xfrm>
            <a:off x="552000" y="1653723"/>
            <a:ext cx="10588542" cy="1384995"/>
          </a:xfrm>
          <a:prstGeom prst="rect">
            <a:avLst/>
          </a:prstGeom>
          <a:noFill/>
        </p:spPr>
        <p:txBody>
          <a:bodyPr wrap="square" rtlCol="0">
            <a:spAutoFit/>
          </a:bodyPr>
          <a:lstStyle/>
          <a:p>
            <a:r>
              <a:rPr lang="en-US" altLang="zh-CN" sz="2000" dirty="0">
                <a:solidFill>
                  <a:srgbClr val="000000"/>
                </a:solidFill>
                <a:effectLst/>
                <a:latin typeface="Times New Roman" panose="02020603050405020304" pitchFamily="18" charset="0"/>
                <a:cs typeface="Times New Roman" panose="02020603050405020304" pitchFamily="18" charset="0"/>
              </a:rPr>
              <a:t>The prior distribution of the parameter </a:t>
            </a:r>
            <a:r>
              <a:rPr lang="en-US" altLang="zh-CN" sz="2000" i="1" dirty="0">
                <a:solidFill>
                  <a:srgbClr val="000000"/>
                </a:solidFill>
                <a:effectLst/>
                <a:latin typeface="Times New Roman" panose="02020603050405020304" pitchFamily="18" charset="0"/>
                <a:cs typeface="Times New Roman" panose="02020603050405020304" pitchFamily="18" charset="0"/>
              </a:rPr>
              <a:t>θ </a:t>
            </a:r>
            <a:r>
              <a:rPr lang="en-US" altLang="zh-CN" sz="2000" dirty="0">
                <a:solidFill>
                  <a:srgbClr val="000000"/>
                </a:solidFill>
                <a:effectLst/>
                <a:latin typeface="Times New Roman" panose="02020603050405020304" pitchFamily="18" charset="0"/>
                <a:cs typeface="Times New Roman" panose="02020603050405020304" pitchFamily="18" charset="0"/>
              </a:rPr>
              <a:t>shared by the source and target predictors is constructed from the observed, target data distribution. </a:t>
            </a:r>
          </a:p>
          <a:p>
            <a:r>
              <a:rPr lang="en-US" altLang="zh-CN" sz="2000" dirty="0">
                <a:solidFill>
                  <a:srgbClr val="000000"/>
                </a:solidFill>
                <a:latin typeface="Times New Roman" panose="02020603050405020304" pitchFamily="18" charset="0"/>
                <a:cs typeface="Times New Roman" panose="02020603050405020304" pitchFamily="18" charset="0"/>
              </a:rPr>
              <a:t>Uncertainty can be measured for a hypothesis </a:t>
            </a:r>
            <a:r>
              <a:rPr lang="en-US" altLang="zh-CN" sz="2400" i="1" dirty="0">
                <a:solidFill>
                  <a:srgbClr val="000000"/>
                </a:solidFill>
                <a:effectLst/>
                <a:latin typeface="Times New Roman" panose="02020603050405020304" pitchFamily="18" charset="0"/>
                <a:cs typeface="Times New Roman" panose="02020603050405020304" pitchFamily="18" charset="0"/>
              </a:rPr>
              <a:t>θ </a:t>
            </a:r>
            <a:r>
              <a:rPr lang="en-US" altLang="zh-CN" sz="2000" dirty="0">
                <a:solidFill>
                  <a:srgbClr val="000000"/>
                </a:solidFill>
                <a:latin typeface="Times New Roman" panose="02020603050405020304" pitchFamily="18" charset="0"/>
                <a:cs typeface="Times New Roman" panose="02020603050405020304" pitchFamily="18" charset="0"/>
              </a:rPr>
              <a:t>in terms of the empirical entropy of y|</a:t>
            </a:r>
            <a:r>
              <a:rPr lang="en-US" altLang="zh-CN" sz="2000" i="1" dirty="0">
                <a:solidFill>
                  <a:srgbClr val="000000"/>
                </a:solidFill>
                <a:effectLst/>
                <a:latin typeface="Times New Roman" panose="02020603050405020304" pitchFamily="18" charset="0"/>
                <a:cs typeface="Times New Roman" panose="02020603050405020304" pitchFamily="18" charset="0"/>
              </a:rPr>
              <a:t> θ </a:t>
            </a:r>
            <a:r>
              <a:rPr lang="en-US" altLang="zh-CN" sz="2000" dirty="0">
                <a:solidFill>
                  <a:srgbClr val="000000"/>
                </a:solidFill>
                <a:latin typeface="Times New Roman" panose="02020603050405020304" pitchFamily="18" charset="0"/>
                <a:cs typeface="Times New Roman" panose="02020603050405020304" pitchFamily="18" charset="0"/>
              </a:rPr>
              <a:t>conditioned on x as follows: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CADAAB98-36C8-2BD9-E707-22588B3ABEB0}"/>
              </a:ext>
            </a:extLst>
          </p:cNvPr>
          <p:cNvPicPr>
            <a:picLocks noChangeAspect="1"/>
          </p:cNvPicPr>
          <p:nvPr/>
        </p:nvPicPr>
        <p:blipFill>
          <a:blip r:embed="rId3"/>
          <a:stretch>
            <a:fillRect/>
          </a:stretch>
        </p:blipFill>
        <p:spPr>
          <a:xfrm>
            <a:off x="2914206" y="2830522"/>
            <a:ext cx="6363588" cy="1057423"/>
          </a:xfrm>
          <a:prstGeom prst="rect">
            <a:avLst/>
          </a:prstGeom>
        </p:spPr>
      </p:pic>
      <p:pic>
        <p:nvPicPr>
          <p:cNvPr id="16" name="图片 15">
            <a:extLst>
              <a:ext uri="{FF2B5EF4-FFF2-40B4-BE49-F238E27FC236}">
                <a16:creationId xmlns:a16="http://schemas.microsoft.com/office/drawing/2014/main" id="{0E1306B4-3F75-12AA-D8C0-CFB07D18E2EE}"/>
              </a:ext>
            </a:extLst>
          </p:cNvPr>
          <p:cNvPicPr>
            <a:picLocks noChangeAspect="1"/>
          </p:cNvPicPr>
          <p:nvPr/>
        </p:nvPicPr>
        <p:blipFill>
          <a:blip r:embed="rId4"/>
          <a:stretch>
            <a:fillRect/>
          </a:stretch>
        </p:blipFill>
        <p:spPr>
          <a:xfrm>
            <a:off x="3072000" y="3875644"/>
            <a:ext cx="5858693" cy="695422"/>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8C53094-D9D6-6117-7A29-6D5C9321B307}"/>
                  </a:ext>
                </a:extLst>
              </p:cNvPr>
              <p:cNvSpPr txBox="1"/>
              <p:nvPr/>
            </p:nvSpPr>
            <p:spPr>
              <a:xfrm>
                <a:off x="608591" y="5254187"/>
                <a:ext cx="10588542" cy="1015663"/>
              </a:xfrm>
              <a:prstGeom prst="rect">
                <a:avLst/>
              </a:prstGeom>
              <a:noFill/>
            </p:spPr>
            <p:txBody>
              <a:bodyPr wrap="square" rtlCol="0">
                <a:spAutoFit/>
              </a:bodyPr>
              <a:lstStyle/>
              <a:p>
                <a:r>
                  <a:rPr lang="en-US" altLang="zh-CN" sz="2000" dirty="0">
                    <a:solidFill>
                      <a:srgbClr val="000000"/>
                    </a:solidFill>
                    <a:effectLst/>
                    <a:latin typeface="Times New Roman" panose="02020603050405020304" pitchFamily="18" charset="0"/>
                    <a:cs typeface="Times New Roman" panose="02020603050405020304" pitchFamily="18" charset="0"/>
                  </a:rPr>
                  <a:t>The resulting prior distribution satisfies the desired property of preferring models that exhibit well separated classes </a:t>
                </a:r>
                <a:r>
                  <a:rPr lang="en-US" altLang="zh-CN" sz="2000" dirty="0">
                    <a:solidFill>
                      <a:srgbClr val="000000"/>
                    </a:solidFill>
                    <a:latin typeface="Times New Roman" panose="02020603050405020304" pitchFamily="18" charset="0"/>
                    <a:cs typeface="Times New Roman" panose="02020603050405020304" pitchFamily="18" charset="0"/>
                  </a:rPr>
                  <a:t>(i.e. having lower values of </a:t>
                </a:r>
                <a:r>
                  <a:rPr lang="en-US" altLang="zh-CN" sz="2000" i="1" dirty="0">
                    <a:solidFill>
                      <a:srgbClr val="000000"/>
                    </a:solidFill>
                    <a:latin typeface="Times New Roman" panose="02020603050405020304" pitchFamily="18" charset="0"/>
                    <a:cs typeface="Times New Roman" panose="02020603050405020304" pitchFamily="18" charset="0"/>
                  </a:rPr>
                  <a:t>h</a:t>
                </a:r>
                <a:r>
                  <a:rPr lang="en-US" altLang="zh-CN" sz="2000" dirty="0">
                    <a:solidFill>
                      <a:srgbClr val="000000"/>
                    </a:solidFill>
                    <a:latin typeface="Times New Roman" panose="02020603050405020304" pitchFamily="18" charset="0"/>
                    <a:cs typeface="Times New Roman" panose="02020603050405020304" pitchFamily="18" charset="0"/>
                  </a:rPr>
                  <a:t>(</a:t>
                </a:r>
                <a:r>
                  <a:rPr lang="en-US" altLang="zh-CN" sz="2000" i="1" dirty="0">
                    <a:solidFill>
                      <a:srgbClr val="000000"/>
                    </a:solidFill>
                    <a:effectLst/>
                    <a:latin typeface="Times New Roman" panose="02020603050405020304" pitchFamily="18" charset="0"/>
                    <a:cs typeface="Times New Roman" panose="02020603050405020304" pitchFamily="18" charset="0"/>
                  </a:rPr>
                  <a:t>θ </a:t>
                </a:r>
                <a:r>
                  <a:rPr lang="en-US" altLang="zh-CN" sz="2000"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𝒯</m:t>
                    </m:r>
                  </m:oMath>
                </a14:m>
                <a:r>
                  <a:rPr lang="en-US" altLang="zh-CN"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solidFill>
                              <a:srgbClr val="000000"/>
                            </a:solidFill>
                            <a:latin typeface="Cambria Math" panose="02040503050406030204" pitchFamily="18" charset="0"/>
                            <a:cs typeface="Times New Roman" panose="02020603050405020304" pitchFamily="18" charset="0"/>
                          </a:rPr>
                        </m:ctrlPr>
                      </m:sSubPr>
                      <m:e>
                        <m:r>
                          <a:rPr lang="en-US" altLang="zh-CN" sz="2000" b="0" i="1" smtClean="0">
                            <a:solidFill>
                              <a:srgbClr val="000000"/>
                            </a:solidFill>
                            <a:latin typeface="Cambria Math" panose="02040503050406030204" pitchFamily="18" charset="0"/>
                            <a:cs typeface="Times New Roman" panose="02020603050405020304" pitchFamily="18" charset="0"/>
                          </a:rPr>
                          <m:t>𝑥</m:t>
                        </m:r>
                      </m:e>
                      <m:sub>
                        <m:r>
                          <a:rPr lang="zh-CN" altLang="en-US" sz="2000" i="1">
                            <a:latin typeface="Cambria Math" panose="02040503050406030204" pitchFamily="18" charset="0"/>
                            <a:cs typeface="Times New Roman" panose="02020603050405020304" pitchFamily="18" charset="0"/>
                          </a:rPr>
                          <m:t>𝒮</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  enabling the exploitation of the information content of unlabeled target observations within a discriminative setting.</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48C53094-D9D6-6117-7A29-6D5C9321B307}"/>
                  </a:ext>
                </a:extLst>
              </p:cNvPr>
              <p:cNvSpPr txBox="1">
                <a:spLocks noRot="1" noChangeAspect="1" noMove="1" noResize="1" noEditPoints="1" noAdjustHandles="1" noChangeArrowheads="1" noChangeShapeType="1" noTextEdit="1"/>
              </p:cNvSpPr>
              <p:nvPr/>
            </p:nvSpPr>
            <p:spPr>
              <a:xfrm>
                <a:off x="608591" y="5254187"/>
                <a:ext cx="10588542" cy="1015663"/>
              </a:xfrm>
              <a:prstGeom prst="rect">
                <a:avLst/>
              </a:prstGeom>
              <a:blipFill>
                <a:blip r:embed="rId5"/>
                <a:stretch>
                  <a:fillRect l="-633" t="-3593" b="-958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C927B00-2B34-9F11-6D10-862BC2AFBB90}"/>
              </a:ext>
            </a:extLst>
          </p:cNvPr>
          <p:cNvPicPr>
            <a:picLocks noChangeAspect="1"/>
          </p:cNvPicPr>
          <p:nvPr/>
        </p:nvPicPr>
        <p:blipFill>
          <a:blip r:embed="rId6"/>
          <a:srcRect t="18347" b="-1"/>
          <a:stretch/>
        </p:blipFill>
        <p:spPr>
          <a:xfrm>
            <a:off x="3317683" y="4724871"/>
            <a:ext cx="6086978" cy="324145"/>
          </a:xfrm>
          <a:prstGeom prst="rect">
            <a:avLst/>
          </a:prstGeom>
        </p:spPr>
      </p:pic>
    </p:spTree>
    <p:extLst>
      <p:ext uri="{BB962C8B-B14F-4D97-AF65-F5344CB8AC3E}">
        <p14:creationId xmlns:p14="http://schemas.microsoft.com/office/powerpoint/2010/main" val="41656464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BE67-78B6-C817-7FA5-81753EBC66D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4C5BC35-B546-DFB2-5FD7-13667078D20E}"/>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D94E049-A7E7-4040-F772-E86139E5F64F}"/>
              </a:ext>
            </a:extLst>
          </p:cNvPr>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Implementation </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7DD474D1-2814-8ED1-0E68-D413CE28E185}"/>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38D3BEE-1E99-D648-EEC8-10C6DBC8CEF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2EADF9D-6AA8-B4FD-EACF-A22F5C1A493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F69799B6-4E26-1DC6-D335-93992B8D8C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0C399638-9AA2-9045-AB54-47F4F1F24A8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sp>
        <p:nvSpPr>
          <p:cNvPr id="27" name="矩形 26">
            <a:extLst>
              <a:ext uri="{FF2B5EF4-FFF2-40B4-BE49-F238E27FC236}">
                <a16:creationId xmlns:a16="http://schemas.microsoft.com/office/drawing/2014/main" id="{1E89555E-F3B5-0679-BD62-8855456E8F8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AB5D648-CEE3-1015-48F3-5040B7C64B7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8923094-ED3D-BE79-BD44-A5C2C0832BBA}"/>
                  </a:ext>
                </a:extLst>
              </p:cNvPr>
              <p:cNvSpPr txBox="1"/>
              <p:nvPr/>
            </p:nvSpPr>
            <p:spPr>
              <a:xfrm>
                <a:off x="552000" y="1653723"/>
                <a:ext cx="10588542" cy="1015663"/>
              </a:xfrm>
              <a:prstGeom prst="rect">
                <a:avLst/>
              </a:prstGeom>
              <a:no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Treat each pair of DA-layers as a single network layer which simultaneously computes the two normalization functions in Equation (1) and learns the </a:t>
                </a:r>
                <a14:m>
                  <m:oMath xmlns:m="http://schemas.openxmlformats.org/officeDocument/2006/math">
                    <m:r>
                      <a:rPr lang="zh-CN" altLang="en-US" sz="2000" i="1" smtClean="0">
                        <a:solidFill>
                          <a:srgbClr val="000000"/>
                        </a:solidFill>
                        <a:latin typeface="Cambria Math" panose="02040503050406030204" pitchFamily="18" charset="0"/>
                        <a:cs typeface="Times New Roman" panose="02020603050405020304" pitchFamily="18" charset="0"/>
                      </a:rPr>
                      <m:t>𝛼</m:t>
                    </m:r>
                  </m:oMath>
                </a14:m>
                <a:r>
                  <a:rPr lang="en-US" altLang="zh-CN" sz="2000" dirty="0">
                    <a:solidFill>
                      <a:srgbClr val="000000"/>
                    </a:solidFill>
                    <a:latin typeface="Times New Roman" panose="02020603050405020304" pitchFamily="18" charset="0"/>
                    <a:cs typeface="Times New Roman" panose="02020603050405020304" pitchFamily="18" charset="0"/>
                  </a:rPr>
                  <a:t> parameter. </a:t>
                </a:r>
              </a:p>
              <a:p>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8923094-ED3D-BE79-BD44-A5C2C0832BBA}"/>
                  </a:ext>
                </a:extLst>
              </p:cNvPr>
              <p:cNvSpPr txBox="1">
                <a:spLocks noRot="1" noChangeAspect="1" noMove="1" noResize="1" noEditPoints="1" noAdjustHandles="1" noChangeArrowheads="1" noChangeShapeType="1" noTextEdit="1"/>
              </p:cNvSpPr>
              <p:nvPr/>
            </p:nvSpPr>
            <p:spPr>
              <a:xfrm>
                <a:off x="552000" y="1653723"/>
                <a:ext cx="10588542" cy="1015663"/>
              </a:xfrm>
              <a:prstGeom prst="rect">
                <a:avLst/>
              </a:prstGeom>
              <a:blipFill>
                <a:blip r:embed="rId3"/>
                <a:stretch>
                  <a:fillRect l="-633" t="-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D82CA69-B794-45C8-6C89-356CDA62C705}"/>
                  </a:ext>
                </a:extLst>
              </p:cNvPr>
              <p:cNvSpPr txBox="1"/>
              <p:nvPr/>
            </p:nvSpPr>
            <p:spPr>
              <a:xfrm>
                <a:off x="552000" y="2781000"/>
                <a:ext cx="10588542" cy="2123658"/>
              </a:xfrm>
              <a:prstGeom prst="rect">
                <a:avLst/>
              </a:prstGeom>
              <a:noFill/>
            </p:spPr>
            <p:txBody>
              <a:bodyPr wrap="square" rtlCol="0">
                <a:spAutoFit/>
              </a:bodyPr>
              <a:lstStyle/>
              <a:p>
                <a:r>
                  <a:rPr lang="en-US" altLang="zh-CN" sz="2000" dirty="0">
                    <a:solidFill>
                      <a:srgbClr val="000000"/>
                    </a:solidFill>
                    <a:effectLst/>
                    <a:latin typeface="Times New Roman" panose="02020603050405020304" pitchFamily="18" charset="0"/>
                    <a:cs typeface="Times New Roman" panose="02020603050405020304" pitchFamily="18" charset="0"/>
                  </a:rPr>
                  <a:t>The resulting prior distribution satisfies the desired property of preferring models that exhibit well separated classes </a:t>
                </a:r>
                <a:r>
                  <a:rPr lang="en-US" altLang="zh-CN" sz="2000" dirty="0">
                    <a:solidFill>
                      <a:srgbClr val="000000"/>
                    </a:solidFill>
                    <a:latin typeface="Times New Roman" panose="02020603050405020304" pitchFamily="18" charset="0"/>
                    <a:cs typeface="Times New Roman" panose="02020603050405020304" pitchFamily="18" charset="0"/>
                  </a:rPr>
                  <a:t>(i.e. having lower values of </a:t>
                </a:r>
                <a:r>
                  <a:rPr lang="en-US" altLang="zh-CN" sz="2000" i="1" dirty="0">
                    <a:solidFill>
                      <a:srgbClr val="000000"/>
                    </a:solidFill>
                    <a:latin typeface="Times New Roman" panose="02020603050405020304" pitchFamily="18" charset="0"/>
                    <a:cs typeface="Times New Roman" panose="02020603050405020304" pitchFamily="18" charset="0"/>
                  </a:rPr>
                  <a:t>h</a:t>
                </a:r>
                <a:r>
                  <a:rPr lang="en-US" altLang="zh-CN" sz="2000" dirty="0">
                    <a:solidFill>
                      <a:srgbClr val="000000"/>
                    </a:solidFill>
                    <a:latin typeface="Times New Roman" panose="02020603050405020304" pitchFamily="18" charset="0"/>
                    <a:cs typeface="Times New Roman" panose="02020603050405020304" pitchFamily="18" charset="0"/>
                  </a:rPr>
                  <a:t>(</a:t>
                </a:r>
                <a:r>
                  <a:rPr lang="en-US" altLang="zh-CN" sz="2000" i="1" dirty="0">
                    <a:solidFill>
                      <a:srgbClr val="000000"/>
                    </a:solidFill>
                    <a:effectLst/>
                    <a:latin typeface="Times New Roman" panose="02020603050405020304" pitchFamily="18" charset="0"/>
                    <a:cs typeface="Times New Roman" panose="02020603050405020304" pitchFamily="18" charset="0"/>
                  </a:rPr>
                  <a:t>θ </a:t>
                </a:r>
                <a:r>
                  <a:rPr lang="en-US" altLang="zh-CN" sz="2000"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𝒯</m:t>
                    </m:r>
                  </m:oMath>
                </a14:m>
                <a:r>
                  <a:rPr lang="en-US" altLang="zh-CN"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solidFill>
                              <a:srgbClr val="000000"/>
                            </a:solidFill>
                            <a:latin typeface="Cambria Math" panose="02040503050406030204" pitchFamily="18" charset="0"/>
                            <a:cs typeface="Times New Roman" panose="02020603050405020304" pitchFamily="18" charset="0"/>
                          </a:rPr>
                        </m:ctrlPr>
                      </m:sSubPr>
                      <m:e>
                        <m:r>
                          <a:rPr lang="en-US" altLang="zh-CN" sz="2000" b="0" i="1" smtClean="0">
                            <a:solidFill>
                              <a:srgbClr val="000000"/>
                            </a:solidFill>
                            <a:latin typeface="Cambria Math" panose="02040503050406030204" pitchFamily="18" charset="0"/>
                            <a:cs typeface="Times New Roman" panose="02020603050405020304" pitchFamily="18" charset="0"/>
                          </a:rPr>
                          <m:t>𝑥</m:t>
                        </m:r>
                      </m:e>
                      <m:sub>
                        <m:r>
                          <a:rPr lang="zh-CN" altLang="en-US" sz="2000" i="1">
                            <a:latin typeface="Cambria Math" panose="02040503050406030204" pitchFamily="18" charset="0"/>
                            <a:cs typeface="Times New Roman" panose="02020603050405020304" pitchFamily="18" charset="0"/>
                          </a:rPr>
                          <m:t>𝒮</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  </a:t>
                </a:r>
                <a:r>
                  <a:rPr lang="en-US" altLang="zh-CN" sz="1200" dirty="0">
                    <a:solidFill>
                      <a:srgbClr val="000000"/>
                    </a:solidFill>
                    <a:latin typeface="Times New Roman" panose="02020603050405020304" pitchFamily="18" charset="0"/>
                    <a:cs typeface="Times New Roman" panose="02020603050405020304" pitchFamily="18" charset="0"/>
                  </a:rPr>
                  <a:t>enabling the exploitation of the information content of unlabeled target observations within a discriminative setting.</a:t>
                </a:r>
              </a:p>
              <a:p>
                <a:endParaRPr lang="en-US" altLang="zh-CN" sz="2000" dirty="0">
                  <a:solidFill>
                    <a:srgbClr val="000000"/>
                  </a:solidFill>
                  <a:latin typeface="Times New Roman" panose="02020603050405020304" pitchFamily="18" charset="0"/>
                  <a:cs typeface="Times New Roman" panose="02020603050405020304" pitchFamily="18" charset="0"/>
                </a:endParaRPr>
              </a:p>
              <a:p>
                <a:r>
                  <a:rPr lang="en-US" altLang="zh-CN" sz="2000" dirty="0">
                    <a:solidFill>
                      <a:srgbClr val="000000"/>
                    </a:solidFill>
                    <a:latin typeface="Times New Roman" panose="02020603050405020304" pitchFamily="18" charset="0"/>
                    <a:cs typeface="Times New Roman" panose="02020603050405020304" pitchFamily="18" charset="0"/>
                  </a:rPr>
                  <a:t>By replacing the optimization problem in (3) with the equivalent minimization of the negative logarithm of π(</a:t>
                </a:r>
                <a:r>
                  <a:rPr lang="en-US" altLang="zh-CN" sz="2000" i="1" dirty="0">
                    <a:solidFill>
                      <a:srgbClr val="000000"/>
                    </a:solidFill>
                    <a:effectLst/>
                    <a:latin typeface="Times New Roman" panose="02020603050405020304" pitchFamily="18" charset="0"/>
                    <a:cs typeface="Times New Roman" panose="02020603050405020304" pitchFamily="18" charset="0"/>
                  </a:rPr>
                  <a:t>θ </a:t>
                </a:r>
                <a:r>
                  <a:rPr lang="en-US" altLang="zh-CN" sz="2000"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𝒮</m:t>
                    </m:r>
                  </m:oMath>
                </a14:m>
                <a:r>
                  <a:rPr lang="en-US" altLang="zh-CN" sz="2000"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a:latin typeface="Cambria Math" panose="02040503050406030204" pitchFamily="18" charset="0"/>
                        <a:cs typeface="Times New Roman" panose="02020603050405020304" pitchFamily="18" charset="0"/>
                      </a:rPr>
                      <m:t>𝒯</m:t>
                    </m:r>
                  </m:oMath>
                </a14:m>
                <a:r>
                  <a:rPr lang="en-US" altLang="zh-CN" sz="2000" dirty="0">
                    <a:solidFill>
                      <a:srgbClr val="000000"/>
                    </a:solidFill>
                    <a:latin typeface="Times New Roman" panose="02020603050405020304" pitchFamily="18" charset="0"/>
                    <a:cs typeface="Times New Roman" panose="02020603050405020304" pitchFamily="18" charset="0"/>
                  </a:rPr>
                  <a:t>) and combining (2), (4), (5) and (6) we obtain a loss function </a:t>
                </a:r>
              </a:p>
              <a:p>
                <a:r>
                  <a:rPr lang="en-US" altLang="zh-CN" sz="2000" i="1" dirty="0">
                    <a:solidFill>
                      <a:srgbClr val="000000"/>
                    </a:solidFill>
                    <a:latin typeface="Times New Roman" panose="02020603050405020304" pitchFamily="18" charset="0"/>
                    <a:cs typeface="Times New Roman" panose="02020603050405020304" pitchFamily="18" charset="0"/>
                  </a:rPr>
                  <a:t>L</a:t>
                </a:r>
                <a:r>
                  <a:rPr lang="en-US" altLang="zh-CN" sz="2000" dirty="0">
                    <a:solidFill>
                      <a:srgbClr val="000000"/>
                    </a:solidFill>
                    <a:latin typeface="Times New Roman" panose="02020603050405020304" pitchFamily="18" charset="0"/>
                    <a:cs typeface="Times New Roman" panose="02020603050405020304" pitchFamily="18" charset="0"/>
                  </a:rPr>
                  <a:t>(θ) = </a:t>
                </a:r>
                <a14:m>
                  <m:oMath xmlns:m="http://schemas.openxmlformats.org/officeDocument/2006/math">
                    <m:sSup>
                      <m:sSupPr>
                        <m:ctrlPr>
                          <a:rPr lang="en-US" altLang="zh-CN" sz="2000" i="1" dirty="0" smtClean="0">
                            <a:solidFill>
                              <a:srgbClr val="000000"/>
                            </a:solidFill>
                            <a:latin typeface="Cambria Math" panose="02040503050406030204" pitchFamily="18" charset="0"/>
                            <a:cs typeface="Times New Roman" panose="02020603050405020304" pitchFamily="18" charset="0"/>
                          </a:rPr>
                        </m:ctrlPr>
                      </m:sSupPr>
                      <m:e>
                        <m:r>
                          <a:rPr lang="en-US" altLang="zh-CN" sz="2000" i="1" dirty="0">
                            <a:solidFill>
                              <a:srgbClr val="000000"/>
                            </a:solidFill>
                            <a:latin typeface="Cambria Math" panose="02040503050406030204" pitchFamily="18" charset="0"/>
                            <a:cs typeface="Times New Roman" panose="02020603050405020304" pitchFamily="18" charset="0"/>
                          </a:rPr>
                          <m:t>𝐿</m:t>
                        </m:r>
                      </m:e>
                      <m:sup>
                        <m:r>
                          <a:rPr lang="en-US" altLang="zh-CN" sz="2000" b="0" i="1" dirty="0" smtClean="0">
                            <a:solidFill>
                              <a:srgbClr val="000000"/>
                            </a:solidFill>
                            <a:latin typeface="Cambria Math" panose="02040503050406030204" pitchFamily="18" charset="0"/>
                            <a:cs typeface="Times New Roman" panose="02020603050405020304" pitchFamily="18" charset="0"/>
                          </a:rPr>
                          <m:t>𝑠</m:t>
                        </m:r>
                      </m:sup>
                    </m:sSup>
                  </m:oMath>
                </a14:m>
                <a:r>
                  <a:rPr lang="en-US" altLang="zh-CN" sz="2000" dirty="0">
                    <a:solidFill>
                      <a:srgbClr val="000000"/>
                    </a:solidFill>
                    <a:latin typeface="Times New Roman" panose="02020603050405020304" pitchFamily="18" charset="0"/>
                    <a:cs typeface="Times New Roman" panose="02020603050405020304" pitchFamily="18" charset="0"/>
                  </a:rPr>
                  <a:t>(θ) + λ </a:t>
                </a:r>
                <a14:m>
                  <m:oMath xmlns:m="http://schemas.openxmlformats.org/officeDocument/2006/math">
                    <m:sSup>
                      <m:sSupPr>
                        <m:ctrlPr>
                          <a:rPr lang="en-US" altLang="zh-CN" sz="2000" i="1" dirty="0">
                            <a:solidFill>
                              <a:srgbClr val="000000"/>
                            </a:solidFill>
                            <a:latin typeface="Cambria Math" panose="02040503050406030204" pitchFamily="18" charset="0"/>
                            <a:cs typeface="Times New Roman" panose="02020603050405020304" pitchFamily="18" charset="0"/>
                          </a:rPr>
                        </m:ctrlPr>
                      </m:sSupPr>
                      <m:e>
                        <m:r>
                          <a:rPr lang="en-US" altLang="zh-CN" sz="2000" i="1" dirty="0">
                            <a:solidFill>
                              <a:srgbClr val="000000"/>
                            </a:solidFill>
                            <a:latin typeface="Cambria Math" panose="02040503050406030204" pitchFamily="18" charset="0"/>
                            <a:cs typeface="Times New Roman" panose="02020603050405020304" pitchFamily="18" charset="0"/>
                          </a:rPr>
                          <m:t>𝐿</m:t>
                        </m:r>
                      </m:e>
                      <m:sup>
                        <m:r>
                          <a:rPr lang="en-US" altLang="zh-CN" sz="2000" b="0" i="1" dirty="0" smtClean="0">
                            <a:solidFill>
                              <a:srgbClr val="000000"/>
                            </a:solidFill>
                            <a:latin typeface="Cambria Math" panose="02040503050406030204" pitchFamily="18" charset="0"/>
                            <a:cs typeface="Times New Roman" panose="02020603050405020304" pitchFamily="18" charset="0"/>
                          </a:rPr>
                          <m:t>𝑡</m:t>
                        </m:r>
                      </m:sup>
                    </m:sSup>
                  </m:oMath>
                </a14:m>
                <a:r>
                  <a:rPr lang="en-US" altLang="zh-CN" sz="2000" dirty="0">
                    <a:solidFill>
                      <a:srgbClr val="000000"/>
                    </a:solidFill>
                    <a:latin typeface="Times New Roman" panose="02020603050405020304" pitchFamily="18" charset="0"/>
                    <a:cs typeface="Times New Roman" panose="02020603050405020304" pitchFamily="18" charset="0"/>
                  </a:rPr>
                  <a:t>(θ) , where:</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3D82CA69-B794-45C8-6C89-356CDA62C705}"/>
                  </a:ext>
                </a:extLst>
              </p:cNvPr>
              <p:cNvSpPr txBox="1">
                <a:spLocks noRot="1" noChangeAspect="1" noMove="1" noResize="1" noEditPoints="1" noAdjustHandles="1" noChangeArrowheads="1" noChangeShapeType="1" noTextEdit="1"/>
              </p:cNvSpPr>
              <p:nvPr/>
            </p:nvSpPr>
            <p:spPr>
              <a:xfrm>
                <a:off x="552000" y="2781000"/>
                <a:ext cx="10588542" cy="2123658"/>
              </a:xfrm>
              <a:prstGeom prst="rect">
                <a:avLst/>
              </a:prstGeom>
              <a:blipFill>
                <a:blip r:embed="rId4"/>
                <a:stretch>
                  <a:fillRect l="-633" t="-1433" b="-401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FE3CA72-3232-0C47-5237-7EDEFDC3765F}"/>
              </a:ext>
            </a:extLst>
          </p:cNvPr>
          <p:cNvPicPr>
            <a:picLocks noChangeAspect="1"/>
          </p:cNvPicPr>
          <p:nvPr/>
        </p:nvPicPr>
        <p:blipFill>
          <a:blip r:embed="rId5"/>
          <a:stretch>
            <a:fillRect/>
          </a:stretch>
        </p:blipFill>
        <p:spPr>
          <a:xfrm>
            <a:off x="5272582" y="2462301"/>
            <a:ext cx="1288803" cy="345366"/>
          </a:xfrm>
          <a:prstGeom prst="rect">
            <a:avLst/>
          </a:prstGeom>
        </p:spPr>
      </p:pic>
      <p:pic>
        <p:nvPicPr>
          <p:cNvPr id="14" name="图片 13">
            <a:extLst>
              <a:ext uri="{FF2B5EF4-FFF2-40B4-BE49-F238E27FC236}">
                <a16:creationId xmlns:a16="http://schemas.microsoft.com/office/drawing/2014/main" id="{B7DE08AF-0FE9-1977-2F83-4D0C58D9CCBF}"/>
              </a:ext>
            </a:extLst>
          </p:cNvPr>
          <p:cNvPicPr>
            <a:picLocks noChangeAspect="1"/>
          </p:cNvPicPr>
          <p:nvPr/>
        </p:nvPicPr>
        <p:blipFill>
          <a:blip r:embed="rId6"/>
          <a:stretch>
            <a:fillRect/>
          </a:stretch>
        </p:blipFill>
        <p:spPr>
          <a:xfrm>
            <a:off x="3975086" y="4741258"/>
            <a:ext cx="5472000" cy="1804771"/>
          </a:xfrm>
          <a:prstGeom prst="rect">
            <a:avLst/>
          </a:prstGeom>
        </p:spPr>
      </p:pic>
    </p:spTree>
    <p:extLst>
      <p:ext uri="{BB962C8B-B14F-4D97-AF65-F5344CB8AC3E}">
        <p14:creationId xmlns:p14="http://schemas.microsoft.com/office/powerpoint/2010/main" val="30389749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p:cNvSpPr txBox="1"/>
          <p:nvPr/>
        </p:nvSpPr>
        <p:spPr>
          <a:xfrm>
            <a:off x="492093" y="65422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p:cNvCxnSpPr/>
          <p:nvPr/>
        </p:nvCxnSpPr>
        <p:spPr>
          <a:xfrm>
            <a:off x="492093" y="1053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15</a:t>
            </a:fld>
            <a:endParaRPr lang="zh-HK" altLang="en-US" sz="1600" dirty="0">
              <a:solidFill>
                <a:schemeClr val="bg1"/>
              </a:solidFill>
            </a:endParaRPr>
          </a:p>
        </p:txBody>
      </p:sp>
      <p:sp>
        <p:nvSpPr>
          <p:cNvPr id="4" name="文本框 3">
            <a:extLst>
              <a:ext uri="{FF2B5EF4-FFF2-40B4-BE49-F238E27FC236}">
                <a16:creationId xmlns:a16="http://schemas.microsoft.com/office/drawing/2014/main" id="{4C67A783-D2D6-E06E-01B8-35710D992AC6}"/>
              </a:ext>
            </a:extLst>
          </p:cNvPr>
          <p:cNvSpPr txBox="1"/>
          <p:nvPr/>
        </p:nvSpPr>
        <p:spPr>
          <a:xfrm>
            <a:off x="552000" y="1053000"/>
            <a:ext cx="10588542" cy="3477875"/>
          </a:xfrm>
          <a:prstGeom prst="rect">
            <a:avLst/>
          </a:prstGeom>
          <a:noFill/>
        </p:spPr>
        <p:txBody>
          <a:bodyPr wrap="squar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Office 31: </a:t>
            </a:r>
            <a:r>
              <a:rPr lang="en-US" altLang="zh-CN" sz="2000" dirty="0">
                <a:solidFill>
                  <a:srgbClr val="000000"/>
                </a:solidFill>
                <a:latin typeface="Times New Roman" panose="02020603050405020304" pitchFamily="18" charset="0"/>
                <a:cs typeface="Times New Roman" panose="02020603050405020304" pitchFamily="18" charset="0"/>
              </a:rPr>
              <a:t>4652 images organized in 31 classes from three different domains:</a:t>
            </a:r>
          </a:p>
          <a:p>
            <a:r>
              <a:rPr lang="en-US" altLang="zh-CN" sz="2000" dirty="0">
                <a:solidFill>
                  <a:srgbClr val="000000"/>
                </a:solidFill>
                <a:latin typeface="Times New Roman" panose="02020603050405020304" pitchFamily="18" charset="0"/>
                <a:cs typeface="Times New Roman" panose="02020603050405020304" pitchFamily="18" charset="0"/>
              </a:rPr>
              <a:t>Amazon (A), DSRL (D) and Webcam (W).</a:t>
            </a:r>
          </a:p>
          <a:p>
            <a:endParaRPr lang="en-US" altLang="zh-CN" sz="2000" dirty="0">
              <a:solidFill>
                <a:srgbClr val="000000"/>
              </a:solidFill>
              <a:latin typeface="Times New Roman" panose="02020603050405020304" pitchFamily="18" charset="0"/>
              <a:cs typeface="Times New Roman" panose="02020603050405020304" pitchFamily="18" charset="0"/>
            </a:endParaRPr>
          </a:p>
          <a:p>
            <a:r>
              <a:rPr lang="en-US" altLang="zh-CN" sz="2000" b="1" dirty="0">
                <a:solidFill>
                  <a:srgbClr val="000000"/>
                </a:solidFill>
                <a:latin typeface="Times New Roman" panose="02020603050405020304" pitchFamily="18" charset="0"/>
                <a:cs typeface="Times New Roman" panose="02020603050405020304" pitchFamily="18" charset="0"/>
              </a:rPr>
              <a:t>Office-Caltech: </a:t>
            </a:r>
            <a:r>
              <a:rPr lang="en-US" altLang="zh-CN" sz="2000" dirty="0">
                <a:solidFill>
                  <a:srgbClr val="000000"/>
                </a:solidFill>
                <a:latin typeface="Times New Roman" panose="02020603050405020304" pitchFamily="18" charset="0"/>
                <a:cs typeface="Times New Roman" panose="02020603050405020304" pitchFamily="18" charset="0"/>
              </a:rPr>
              <a:t>obtained by selecting the subset of 10 common categories in the Office31 and the Caltech256 datasets. 2533 images</a:t>
            </a:r>
          </a:p>
          <a:p>
            <a:r>
              <a:rPr lang="en-US" altLang="zh-CN" sz="2000" dirty="0">
                <a:solidFill>
                  <a:srgbClr val="000000"/>
                </a:solidFill>
                <a:latin typeface="Times New Roman" panose="02020603050405020304" pitchFamily="18" charset="0"/>
                <a:cs typeface="Times New Roman" panose="02020603050405020304" pitchFamily="18" charset="0"/>
              </a:rPr>
              <a:t>Each of Amazon (A), DSLR (D), Webcam (W) and Caltech256 (C) are regarded as separate domains.</a:t>
            </a:r>
          </a:p>
          <a:p>
            <a:r>
              <a:rPr lang="en-US" altLang="zh-CN" sz="2000" dirty="0">
                <a:solidFill>
                  <a:srgbClr val="000000"/>
                </a:solidFill>
                <a:latin typeface="Times New Roman" panose="02020603050405020304" pitchFamily="18" charset="0"/>
                <a:cs typeface="Times New Roman" panose="02020603050405020304" pitchFamily="18" charset="0"/>
              </a:rPr>
              <a:t>In our experiments we only consider the source/target combinations containing C as either the source or target domain.</a:t>
            </a:r>
          </a:p>
          <a:p>
            <a:endParaRPr lang="en-US" altLang="zh-CN" sz="2000" dirty="0">
              <a:solidFill>
                <a:srgbClr val="000000"/>
              </a:solidFill>
              <a:latin typeface="Times New Roman" panose="02020603050405020304" pitchFamily="18" charset="0"/>
              <a:cs typeface="Times New Roman" panose="02020603050405020304" pitchFamily="18" charset="0"/>
            </a:endParaRPr>
          </a:p>
          <a:p>
            <a:r>
              <a:rPr lang="en-US" altLang="zh-CN" sz="2000" b="1" dirty="0">
                <a:solidFill>
                  <a:srgbClr val="000000"/>
                </a:solidFill>
                <a:latin typeface="Times New Roman" panose="02020603050405020304" pitchFamily="18" charset="0"/>
                <a:cs typeface="Times New Roman" panose="02020603050405020304" pitchFamily="18" charset="0"/>
              </a:rPr>
              <a:t>Caltech-ImageNet: </a:t>
            </a:r>
            <a:r>
              <a:rPr lang="en-US" altLang="zh-CN" sz="2000" dirty="0">
                <a:solidFill>
                  <a:srgbClr val="000000"/>
                </a:solidFill>
                <a:latin typeface="Times New Roman" panose="02020603050405020304" pitchFamily="18" charset="0"/>
                <a:cs typeface="Times New Roman" panose="02020603050405020304" pitchFamily="18" charset="0"/>
              </a:rPr>
              <a:t>obtained by collecting the images corresponding to the 40 classes shared between the Caltech256 (C) and the </a:t>
            </a:r>
            <a:r>
              <a:rPr lang="en-US" altLang="zh-CN" sz="2000" dirty="0" err="1">
                <a:solidFill>
                  <a:srgbClr val="000000"/>
                </a:solidFill>
                <a:latin typeface="Times New Roman" panose="02020603050405020304" pitchFamily="18" charset="0"/>
                <a:cs typeface="Times New Roman" panose="02020603050405020304" pitchFamily="18" charset="0"/>
              </a:rPr>
              <a:t>Imagenet</a:t>
            </a:r>
            <a:r>
              <a:rPr lang="en-US" altLang="zh-CN" sz="2000" dirty="0">
                <a:solidFill>
                  <a:srgbClr val="000000"/>
                </a:solidFill>
                <a:latin typeface="Times New Roman" panose="02020603050405020304" pitchFamily="18" charset="0"/>
                <a:cs typeface="Times New Roman" panose="02020603050405020304" pitchFamily="18" charset="0"/>
              </a:rPr>
              <a:t> (I) datasets.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5D220D70-C59F-AF0D-EDA4-441C571D4647}"/>
              </a:ext>
            </a:extLst>
          </p:cNvPr>
          <p:cNvCxnSpPr/>
          <p:nvPr/>
        </p:nvCxnSpPr>
        <p:spPr>
          <a:xfrm>
            <a:off x="492093" y="5013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6" name="文本框 5">
            <a:extLst>
              <a:ext uri="{FF2B5EF4-FFF2-40B4-BE49-F238E27FC236}">
                <a16:creationId xmlns:a16="http://schemas.microsoft.com/office/drawing/2014/main" id="{3FF55789-59C8-4112-988F-CE8942AA776A}"/>
              </a:ext>
            </a:extLst>
          </p:cNvPr>
          <p:cNvSpPr txBox="1"/>
          <p:nvPr/>
        </p:nvSpPr>
        <p:spPr>
          <a:xfrm>
            <a:off x="552000" y="4581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Settings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FC226F91-D565-FA66-8C86-AEFA38BE155B}"/>
              </a:ext>
            </a:extLst>
          </p:cNvPr>
          <p:cNvSpPr txBox="1"/>
          <p:nvPr/>
        </p:nvSpPr>
        <p:spPr>
          <a:xfrm>
            <a:off x="552199" y="5275269"/>
            <a:ext cx="11253525" cy="1015663"/>
          </a:xfrm>
          <a:prstGeom prst="rect">
            <a:avLst/>
          </a:prstGeom>
          <a:noFill/>
        </p:spPr>
        <p:txBody>
          <a:bodyPr wrap="square" rtlCol="0">
            <a:spAutoFit/>
          </a:bodyPr>
          <a:lstStyle/>
          <a:p>
            <a:pPr marL="457200" indent="-457200">
              <a:buAutoNum type="arabicPeriod"/>
            </a:pPr>
            <a:r>
              <a:rPr lang="en-US" altLang="zh-CN" sz="2000" dirty="0">
                <a:solidFill>
                  <a:srgbClr val="000000"/>
                </a:solidFill>
                <a:latin typeface="Times New Roman" panose="02020603050405020304" pitchFamily="18" charset="0"/>
                <a:cs typeface="Times New Roman" panose="02020603050405020304" pitchFamily="18" charset="0"/>
              </a:rPr>
              <a:t>Consider 5 splits obtained by selecting 5534 images from ImageNet and 4366 images from Caltech256 across all 40 categories.</a:t>
            </a:r>
          </a:p>
          <a:p>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Use 3847 images for Caltech256 and 4000 images for ImageNet.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16</a:t>
            </a:fld>
            <a:endParaRPr lang="zh-HK" altLang="en-US" sz="1600" dirty="0">
              <a:solidFill>
                <a:schemeClr val="bg1"/>
              </a:solidFill>
            </a:endParaRPr>
          </a:p>
        </p:txBody>
      </p:sp>
      <p:sp>
        <p:nvSpPr>
          <p:cNvPr id="21" name="矩形 20"/>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A90B3B50-F480-3BD7-AE6B-3BAD1D38367F}"/>
              </a:ext>
            </a:extLst>
          </p:cNvPr>
          <p:cNvPicPr>
            <a:picLocks noChangeAspect="1"/>
          </p:cNvPicPr>
          <p:nvPr/>
        </p:nvPicPr>
        <p:blipFill>
          <a:blip r:embed="rId5"/>
          <a:stretch>
            <a:fillRect/>
          </a:stretch>
        </p:blipFill>
        <p:spPr>
          <a:xfrm>
            <a:off x="1754933" y="893945"/>
            <a:ext cx="8682133" cy="4586126"/>
          </a:xfrm>
          <a:prstGeom prst="rect">
            <a:avLst/>
          </a:prstGeom>
        </p:spPr>
      </p:pic>
      <p:pic>
        <p:nvPicPr>
          <p:cNvPr id="4" name="图片 3">
            <a:extLst>
              <a:ext uri="{FF2B5EF4-FFF2-40B4-BE49-F238E27FC236}">
                <a16:creationId xmlns:a16="http://schemas.microsoft.com/office/drawing/2014/main" id="{C5F9AFC5-74D7-C618-53BB-37EC1A6D0624}"/>
              </a:ext>
            </a:extLst>
          </p:cNvPr>
          <p:cNvPicPr>
            <a:picLocks noChangeAspect="1"/>
          </p:cNvPicPr>
          <p:nvPr/>
        </p:nvPicPr>
        <p:blipFill>
          <a:blip r:embed="rId6"/>
          <a:stretch>
            <a:fillRect/>
          </a:stretch>
        </p:blipFill>
        <p:spPr>
          <a:xfrm>
            <a:off x="2856000" y="5783240"/>
            <a:ext cx="5191850" cy="46679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71493-A058-9BDB-4911-64058D6B752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7BB788A-25E5-7C33-F155-6667CC5221E8}"/>
              </a:ext>
            </a:extLst>
          </p:cNvPr>
          <p:cNvSpPr txBox="1"/>
          <p:nvPr>
            <p:custDataLst>
              <p:tags r:id="rId1"/>
            </p:custDataLst>
          </p:nvPr>
        </p:nvSpPr>
        <p:spPr>
          <a:xfrm>
            <a:off x="2159825" y="5786348"/>
            <a:ext cx="7872348" cy="584775"/>
          </a:xfrm>
          <a:prstGeom prst="rect">
            <a:avLst/>
          </a:prstGeom>
          <a:noFill/>
        </p:spPr>
        <p:txBody>
          <a:bodyPr wrap="square" rtlCol="0">
            <a:spAutoFit/>
          </a:bodyPr>
          <a:lstStyle/>
          <a:p>
            <a:pPr algn="ctr"/>
            <a:r>
              <a:rPr sz="1600" dirty="0">
                <a:latin typeface="Arial" panose="020B0604020202020204" pitchFamily="34" charset="0"/>
                <a:cs typeface="Arial" panose="020B0604020202020204" pitchFamily="34" charset="0"/>
              </a:rPr>
              <a:t>Fig. </a:t>
            </a:r>
            <a:r>
              <a:rPr lang="en-US" sz="1600" dirty="0">
                <a:latin typeface="Arial" panose="020B0604020202020204" pitchFamily="34" charset="0"/>
                <a:cs typeface="Arial" panose="020B0604020202020204" pitchFamily="34" charset="0"/>
              </a:rPr>
              <a:t>6</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 convergence curves of average </a:t>
            </a:r>
            <a:r>
              <a:rPr lang="en-US" sz="1600" dirty="0" err="1">
                <a:latin typeface="Arial" panose="020B0604020202020204" pitchFamily="34" charset="0"/>
                <a:cs typeface="Arial" panose="020B0604020202020204" pitchFamily="34" charset="0"/>
              </a:rPr>
              <a:t>makespan</a:t>
            </a:r>
            <a:r>
              <a:rPr lang="en-US" sz="1600" dirty="0">
                <a:latin typeface="Arial" panose="020B0604020202020204" pitchFamily="34" charset="0"/>
                <a:cs typeface="Arial" panose="020B0604020202020204" pitchFamily="34" charset="0"/>
              </a:rPr>
              <a:t> for </a:t>
            </a:r>
          </a:p>
          <a:p>
            <a:pPr algn="ctr"/>
            <a:r>
              <a:rPr lang="en-US" sz="1600" dirty="0">
                <a:latin typeface="Arial" panose="020B0604020202020204" pitchFamily="34" charset="0"/>
                <a:cs typeface="Arial" panose="020B0604020202020204" pitchFamily="34" charset="0"/>
              </a:rPr>
              <a:t>each iteration in the training phase. </a:t>
            </a:r>
          </a:p>
        </p:txBody>
      </p:sp>
      <p:grpSp>
        <p:nvGrpSpPr>
          <p:cNvPr id="10" name="组合 9">
            <a:extLst>
              <a:ext uri="{FF2B5EF4-FFF2-40B4-BE49-F238E27FC236}">
                <a16:creationId xmlns:a16="http://schemas.microsoft.com/office/drawing/2014/main" id="{2EAC7F78-87A5-057C-5851-EC098C1EADA0}"/>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FF4C25AB-D3CE-CF2A-62A6-65F6DF0DCF7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C4DC3F3-DC6A-EA4A-9806-2A28BAB9985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8C600CEB-611F-8BB6-B68E-728DFDFB934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17</a:t>
            </a:fld>
            <a:endParaRPr lang="zh-HK" altLang="en-US" sz="1600" dirty="0">
              <a:solidFill>
                <a:schemeClr val="bg1"/>
              </a:solidFill>
            </a:endParaRPr>
          </a:p>
        </p:txBody>
      </p:sp>
      <p:sp>
        <p:nvSpPr>
          <p:cNvPr id="21" name="矩形 20">
            <a:extLst>
              <a:ext uri="{FF2B5EF4-FFF2-40B4-BE49-F238E27FC236}">
                <a16:creationId xmlns:a16="http://schemas.microsoft.com/office/drawing/2014/main" id="{0A1B4F54-6AF3-923E-C36B-EE8E86B85952}"/>
              </a:ext>
            </a:extLst>
          </p:cNvPr>
          <p:cNvSpPr/>
          <p:nvPr>
            <p:custDataLst>
              <p:tags r:id="rId2"/>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161D17D-CDF0-02CB-ECA1-96FF0DA4B782}"/>
              </a:ext>
            </a:extLst>
          </p:cNvPr>
          <p:cNvSpPr txBox="1"/>
          <p:nvPr>
            <p:custDataLst>
              <p:tags r:id="rId3"/>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4" name="图片 3">
            <a:extLst>
              <a:ext uri="{FF2B5EF4-FFF2-40B4-BE49-F238E27FC236}">
                <a16:creationId xmlns:a16="http://schemas.microsoft.com/office/drawing/2014/main" id="{CB0569A2-6C7C-BF14-BE7C-B986307272EC}"/>
              </a:ext>
            </a:extLst>
          </p:cNvPr>
          <p:cNvPicPr>
            <a:picLocks noChangeAspect="1"/>
          </p:cNvPicPr>
          <p:nvPr/>
        </p:nvPicPr>
        <p:blipFill>
          <a:blip r:embed="rId6"/>
          <a:stretch>
            <a:fillRect/>
          </a:stretch>
        </p:blipFill>
        <p:spPr>
          <a:xfrm>
            <a:off x="0" y="2002605"/>
            <a:ext cx="12192000" cy="2852789"/>
          </a:xfrm>
          <a:prstGeom prst="rect">
            <a:avLst/>
          </a:prstGeom>
        </p:spPr>
      </p:pic>
    </p:spTree>
    <p:extLst>
      <p:ext uri="{BB962C8B-B14F-4D97-AF65-F5344CB8AC3E}">
        <p14:creationId xmlns:p14="http://schemas.microsoft.com/office/powerpoint/2010/main" val="34664378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18</a:t>
            </a:fld>
            <a:endParaRPr lang="zh-HK" altLang="en-US" sz="1600" dirty="0">
              <a:solidFill>
                <a:schemeClr val="bg1"/>
              </a:solidFill>
            </a:endParaRPr>
          </a:p>
        </p:txBody>
      </p:sp>
      <p:sp>
        <p:nvSpPr>
          <p:cNvPr id="14" name="矩形 13"/>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5" name="图片 4">
            <a:extLst>
              <a:ext uri="{FF2B5EF4-FFF2-40B4-BE49-F238E27FC236}">
                <a16:creationId xmlns:a16="http://schemas.microsoft.com/office/drawing/2014/main" id="{A6DD698F-D949-7F65-5D89-2496787865DC}"/>
              </a:ext>
            </a:extLst>
          </p:cNvPr>
          <p:cNvPicPr>
            <a:picLocks noChangeAspect="1"/>
          </p:cNvPicPr>
          <p:nvPr/>
        </p:nvPicPr>
        <p:blipFill>
          <a:blip r:embed="rId5"/>
          <a:stretch>
            <a:fillRect/>
          </a:stretch>
        </p:blipFill>
        <p:spPr>
          <a:xfrm>
            <a:off x="90007" y="1305358"/>
            <a:ext cx="11928000" cy="4247284"/>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4BDA-7CA0-EBF1-6D6B-2ABB368DCD8D}"/>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B23ACDA4-B246-D6DB-0CC3-0EF16C59D597}"/>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0E838A25-2AD4-6DB8-3710-3C04E05B05C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610758E-D0A2-DD79-6DC5-551276EFD2C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4F70290E-FE92-1F19-701F-87D5CCD8DC3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sp>
        <p:nvSpPr>
          <p:cNvPr id="14" name="矩形 13">
            <a:extLst>
              <a:ext uri="{FF2B5EF4-FFF2-40B4-BE49-F238E27FC236}">
                <a16:creationId xmlns:a16="http://schemas.microsoft.com/office/drawing/2014/main" id="{5FB4C959-3720-416B-C98E-2B32AC73279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87A3DBC-E017-6480-E67C-C3AE1655052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DC9F31B9-7F57-6F04-9C92-602408F28063}"/>
              </a:ext>
            </a:extLst>
          </p:cNvPr>
          <p:cNvPicPr>
            <a:picLocks noChangeAspect="1"/>
          </p:cNvPicPr>
          <p:nvPr/>
        </p:nvPicPr>
        <p:blipFill>
          <a:blip r:embed="rId5"/>
          <a:stretch>
            <a:fillRect/>
          </a:stretch>
        </p:blipFill>
        <p:spPr>
          <a:xfrm>
            <a:off x="0" y="1512877"/>
            <a:ext cx="12192000" cy="3832245"/>
          </a:xfrm>
          <a:prstGeom prst="rect">
            <a:avLst/>
          </a:prstGeom>
        </p:spPr>
      </p:pic>
    </p:spTree>
    <p:extLst>
      <p:ext uri="{BB962C8B-B14F-4D97-AF65-F5344CB8AC3E}">
        <p14:creationId xmlns:p14="http://schemas.microsoft.com/office/powerpoint/2010/main" val="31340364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5BFEE-B141-0B2B-B9A4-26376E2CE2BE}"/>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1F49C253-4AA3-0E18-B8C4-A25F22EEFAF7}"/>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9463754A-B411-0C51-D7D1-7EF56270E844}"/>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F1CEAA84-0E52-EA68-062A-04FDF6715E00}"/>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E42C99D3-03DF-060A-B31C-2C043F48072C}"/>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88045B2E-D954-5779-1CDA-F9F03DEF3868}"/>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8ADF3BD3-9236-C6D9-134B-2D09A0CF90A7}"/>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BFD8AF45-1B68-9E26-1DDE-0B562EC1E92C}"/>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FF74ED2A-90F6-2DA0-6CC9-CCC89F6ACCBB}"/>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D3B1DED0-FA5D-EA5C-D8E7-3EF3938E3192}"/>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4CE4A5CD-B4FE-6D35-B997-E3409C54D2EB}"/>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401A959B-5767-F43C-3E57-9E64F8CAA59A}"/>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5DB6A157-4ECE-8B1D-FAB9-C56A1821145E}"/>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E12B370D-4C5B-C352-613D-034A6F236DCC}"/>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85C2244E-AA5E-7021-A802-9B7BD7EE93B7}"/>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6E0D81BD-B4CF-33F0-91FF-CF1BDE4FEF50}"/>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8D61561C-A61D-4B91-5439-0EB5AAADD6CC}"/>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EFA859DB-6421-06B6-FEBB-9B9F60F76298}"/>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79F8C0CD-E09D-2CB5-E5EE-6CC8B9C63C20}"/>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3A91CA15-D045-1B12-8EAC-5A2AC638E013}"/>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A40C8ED0-9ADD-345A-878C-C101256D3EC8}"/>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48E77D55-AD73-A203-B469-2AFFB8057CAA}"/>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E506D729-EB8E-BD61-4B24-A9C543AA87F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86211F3-624E-5BDF-EA60-6DF4A14D007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321DDE90-6507-DDC8-53D0-F5946DDF3C1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a:t>
            </a:fld>
            <a:endParaRPr lang="zh-HK" altLang="en-US" sz="1600" dirty="0">
              <a:solidFill>
                <a:schemeClr val="bg1"/>
              </a:solidFill>
            </a:endParaRPr>
          </a:p>
        </p:txBody>
      </p:sp>
      <p:sp>
        <p:nvSpPr>
          <p:cNvPr id="21" name="矩形 20">
            <a:extLst>
              <a:ext uri="{FF2B5EF4-FFF2-40B4-BE49-F238E27FC236}">
                <a16:creationId xmlns:a16="http://schemas.microsoft.com/office/drawing/2014/main" id="{72D86BC2-7889-5444-8C22-58664F112DD8}"/>
              </a:ext>
            </a:extLst>
          </p:cNvPr>
          <p:cNvSpPr/>
          <p:nvPr/>
        </p:nvSpPr>
        <p:spPr>
          <a:xfrm>
            <a:off x="0" y="2451259"/>
            <a:ext cx="3134920"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20742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CDE6-64C8-0B50-B8DC-6CBF2279C48D}"/>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64D51C3B-F032-2895-2E9B-8D574021C52D}"/>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554E4D4D-CFBD-2A63-743F-665857A4747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ADCB4F2F-B1FD-7B13-1ED3-B1A2C898A4B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201FC17C-3D67-599B-BFBB-4394E7B7BD8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p:sp>
        <p:nvSpPr>
          <p:cNvPr id="14" name="矩形 13">
            <a:extLst>
              <a:ext uri="{FF2B5EF4-FFF2-40B4-BE49-F238E27FC236}">
                <a16:creationId xmlns:a16="http://schemas.microsoft.com/office/drawing/2014/main" id="{C99A8298-EA78-2821-0AEE-8355014E83B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AB749483-A357-D5E6-F29E-EE5B7580487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4" name="图片 3">
            <a:extLst>
              <a:ext uri="{FF2B5EF4-FFF2-40B4-BE49-F238E27FC236}">
                <a16:creationId xmlns:a16="http://schemas.microsoft.com/office/drawing/2014/main" id="{045C909F-CB05-66FC-0C2C-378DE8B7AAAB}"/>
              </a:ext>
            </a:extLst>
          </p:cNvPr>
          <p:cNvPicPr>
            <a:picLocks noChangeAspect="1"/>
          </p:cNvPicPr>
          <p:nvPr/>
        </p:nvPicPr>
        <p:blipFill>
          <a:blip r:embed="rId5"/>
          <a:stretch>
            <a:fillRect/>
          </a:stretch>
        </p:blipFill>
        <p:spPr>
          <a:xfrm>
            <a:off x="64992" y="1754960"/>
            <a:ext cx="12062016" cy="3348080"/>
          </a:xfrm>
          <a:prstGeom prst="rect">
            <a:avLst/>
          </a:prstGeom>
        </p:spPr>
      </p:pic>
    </p:spTree>
    <p:extLst>
      <p:ext uri="{BB962C8B-B14F-4D97-AF65-F5344CB8AC3E}">
        <p14:creationId xmlns:p14="http://schemas.microsoft.com/office/powerpoint/2010/main" val="38419663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5F64B-2EB6-DECE-7457-B82695870425}"/>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88BEC543-FB35-61EA-5B38-EA4965684DE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B41FC10A-F412-DA3B-815D-84102545588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C9DF5DB0-AD28-9C01-245E-530CFC96B77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F695B6F-580D-C104-C7FF-0A9D2A4096C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p:sp>
        <p:nvSpPr>
          <p:cNvPr id="14" name="矩形 13">
            <a:extLst>
              <a:ext uri="{FF2B5EF4-FFF2-40B4-BE49-F238E27FC236}">
                <a16:creationId xmlns:a16="http://schemas.microsoft.com/office/drawing/2014/main" id="{CED4F328-1807-894E-819E-D06F27B9D9F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B60E2244-2A22-0D62-04C5-80E4A2C9382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7CEFC9A4-932F-764C-C065-BB88FEDEFDCA}"/>
              </a:ext>
            </a:extLst>
          </p:cNvPr>
          <p:cNvPicPr>
            <a:picLocks noChangeAspect="1"/>
          </p:cNvPicPr>
          <p:nvPr/>
        </p:nvPicPr>
        <p:blipFill>
          <a:blip r:embed="rId5"/>
          <a:stretch>
            <a:fillRect/>
          </a:stretch>
        </p:blipFill>
        <p:spPr>
          <a:xfrm>
            <a:off x="264000" y="1542041"/>
            <a:ext cx="5760000" cy="3323077"/>
          </a:xfrm>
          <a:prstGeom prst="rect">
            <a:avLst/>
          </a:prstGeom>
        </p:spPr>
      </p:pic>
      <p:pic>
        <p:nvPicPr>
          <p:cNvPr id="6" name="图片 5">
            <a:extLst>
              <a:ext uri="{FF2B5EF4-FFF2-40B4-BE49-F238E27FC236}">
                <a16:creationId xmlns:a16="http://schemas.microsoft.com/office/drawing/2014/main" id="{BD242B74-865A-C1D3-38DB-AA1D9375C168}"/>
              </a:ext>
            </a:extLst>
          </p:cNvPr>
          <p:cNvPicPr>
            <a:picLocks noChangeAspect="1"/>
          </p:cNvPicPr>
          <p:nvPr/>
        </p:nvPicPr>
        <p:blipFill>
          <a:blip r:embed="rId6"/>
          <a:stretch>
            <a:fillRect/>
          </a:stretch>
        </p:blipFill>
        <p:spPr>
          <a:xfrm>
            <a:off x="6320608" y="1413000"/>
            <a:ext cx="5853563" cy="3810951"/>
          </a:xfrm>
          <a:prstGeom prst="rect">
            <a:avLst/>
          </a:prstGeom>
        </p:spPr>
      </p:pic>
    </p:spTree>
    <p:extLst>
      <p:ext uri="{BB962C8B-B14F-4D97-AF65-F5344CB8AC3E}">
        <p14:creationId xmlns:p14="http://schemas.microsoft.com/office/powerpoint/2010/main" val="39615515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22</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2121458" y="4248637"/>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   Future works will be devoted to analyze the effectiveness of </a:t>
            </a:r>
            <a:r>
              <a:rPr lang="en-US" altLang="zh-CN" dirty="0" err="1"/>
              <a:t>AutoDIAL</a:t>
            </a:r>
            <a:r>
              <a:rPr lang="en-US" altLang="zh-CN" dirty="0"/>
              <a:t> in  a semi-supervised setting. Additionally, we plan to extend the proposed framework to handle multiple source domains.</a:t>
            </a:r>
            <a:endParaRPr lang="zh-CN" altLang="en-US" dirty="0"/>
          </a:p>
        </p:txBody>
      </p:sp>
      <p:sp>
        <p:nvSpPr>
          <p:cNvPr id="14" name="文本框 13"/>
          <p:cNvSpPr txBox="1"/>
          <p:nvPr/>
        </p:nvSpPr>
        <p:spPr>
          <a:xfrm>
            <a:off x="2155725" y="1484850"/>
            <a:ext cx="8037064" cy="170303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zh-CN" altLang="en-US" dirty="0"/>
              <a:t>     </a:t>
            </a:r>
            <a:r>
              <a:rPr lang="en-US" altLang="zh-CN" dirty="0"/>
              <a:t>DA-layers are endowed with a set of alignment parameters, also learned by the network, which allows CNN not only to align the source and target feature representations but also to automatically decide at each layer the required degree of adaptation. </a:t>
            </a:r>
            <a:endParaRPr lang="zh-CN" altLang="en-US" dirty="0"/>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754E7-8E8E-CF68-1B4C-8B9CF0816D2D}"/>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605F6ED9-5139-7837-9964-DCBE54C11F30}"/>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B290C2A9-AB06-8D17-60A9-1AA68D009743}"/>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91FE411D-E6A3-EE1F-E759-24B0963A6D79}"/>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92EE06ED-82B2-7A12-B832-686C13F45371}"/>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4A576EFF-4711-7A46-1B59-D6362EF9DA81}"/>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5EB30AAC-85B0-F098-AC88-18FB05042F3B}"/>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20DB042E-6FD0-E7C6-5C94-D64C90F58A6D}"/>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89C89661-60EE-07FD-3C63-1FA1DDCD06CF}"/>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03017102-EA1F-1D73-97E9-5411669D3D78}"/>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4671FF17-6847-F09D-6963-CBAAF745D094}"/>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26C0902B-F895-6A72-EDEB-DD0371E35D39}"/>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9F5D93C4-A5B6-F236-9AF7-D02A4C945899}"/>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D0E6E43D-2256-FFB4-91BE-70A5B4C90613}"/>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FAD18963-D4AD-016D-351E-564D529E2503}"/>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F54C247B-A7EB-C9DE-072B-47407317CB01}"/>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01F2A466-6D7C-B3EA-3E87-32F417C0A822}"/>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1750276A-5D23-3A9D-194C-588B7940C3CC}"/>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BBC75BA0-DB0F-0BD5-754F-E15BD913C67A}"/>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54882E9D-2CE5-44EC-3DC5-8937D5F603AC}"/>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8A25FA9D-47C0-515C-3D0A-9760C1C2460F}"/>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9CD9AE99-C620-53E9-21E9-34603044BE0A}"/>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93BC7EE2-E3C9-4747-69D9-965B8656E6C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17D7ADED-EB3C-2E69-F123-383095DC24B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7298011A-B664-A7C0-092C-8D9A5B7EFBE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sp>
        <p:nvSpPr>
          <p:cNvPr id="21" name="矩形 20">
            <a:extLst>
              <a:ext uri="{FF2B5EF4-FFF2-40B4-BE49-F238E27FC236}">
                <a16:creationId xmlns:a16="http://schemas.microsoft.com/office/drawing/2014/main" id="{7639782D-28DB-D768-6165-A197034C76F7}"/>
              </a:ext>
            </a:extLst>
          </p:cNvPr>
          <p:cNvSpPr/>
          <p:nvPr/>
        </p:nvSpPr>
        <p:spPr>
          <a:xfrm>
            <a:off x="4537191" y="2426076"/>
            <a:ext cx="3134920" cy="1886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9550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427005"/>
              <a:ext cx="10008870"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Saeid</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Motiian</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Marco </a:t>
              </a:r>
              <a:r>
                <a:rPr lang="en-US" altLang="zh-CN" sz="1600" dirty="0" err="1">
                  <a:solidFill>
                    <a:schemeClr val="bg1"/>
                  </a:solidFill>
                  <a:latin typeface="Arial" panose="020B0604020202020204" pitchFamily="34" charset="0"/>
                  <a:cs typeface="Arial" panose="020B0604020202020204" pitchFamily="34" charset="0"/>
                </a:rPr>
                <a:t>Piccirilli</a:t>
              </a:r>
              <a:r>
                <a:rPr lang="en-US" altLang="zh-CN" sz="1600" dirty="0">
                  <a:solidFill>
                    <a:schemeClr val="bg1"/>
                  </a:solidFill>
                  <a:latin typeface="Arial" panose="020B0604020202020204" pitchFamily="34" charset="0"/>
                  <a:cs typeface="Arial" panose="020B0604020202020204" pitchFamily="34" charset="0"/>
                </a:rPr>
                <a:t>, Donald A. </a:t>
              </a:r>
              <a:r>
                <a:rPr lang="en-US" altLang="zh-CN" sz="1600" dirty="0" err="1">
                  <a:solidFill>
                    <a:schemeClr val="bg1"/>
                  </a:solidFill>
                  <a:latin typeface="Arial" panose="020B0604020202020204" pitchFamily="34" charset="0"/>
                  <a:cs typeface="Arial" panose="020B0604020202020204" pitchFamily="34" charset="0"/>
                </a:rPr>
                <a:t>Adjeroh</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Gianfranco </a:t>
              </a:r>
              <a:r>
                <a:rPr lang="en-US" altLang="zh-CN" sz="1600" dirty="0" err="1">
                  <a:solidFill>
                    <a:schemeClr val="bg1"/>
                  </a:solidFill>
                  <a:latin typeface="Arial" panose="020B0604020202020204" pitchFamily="34" charset="0"/>
                  <a:cs typeface="Arial" panose="020B0604020202020204" pitchFamily="34" charset="0"/>
                </a:rPr>
                <a:t>Doretto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sp>
        <p:nvSpPr>
          <p:cNvPr id="12" name="文本框 11"/>
          <p:cNvSpPr txBox="1"/>
          <p:nvPr/>
        </p:nvSpPr>
        <p:spPr>
          <a:xfrm>
            <a:off x="351876" y="4596014"/>
            <a:ext cx="8747760"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IEEE international conference on Computer Vision, 2017</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883067" y="1341000"/>
            <a:ext cx="10224000" cy="1793055"/>
          </a:xfrm>
          <a:prstGeom prst="rect">
            <a:avLst/>
          </a:prstGeom>
          <a:noFill/>
          <a:ln>
            <a:solidFill>
              <a:srgbClr val="0174AB"/>
            </a:solidFill>
          </a:ln>
        </p:spPr>
        <p:txBody>
          <a:bodyPr wrap="square" rtlCol="0">
            <a:spAutoFit/>
          </a:bodyPr>
          <a:lstStyle/>
          <a:p>
            <a:pPr algn="just">
              <a:lnSpc>
                <a:spcPct val="200000"/>
              </a:lnSpc>
            </a:pPr>
            <a:r>
              <a:rPr lang="en-US" altLang="zh-CN"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In supervised settings when only a few target data samples need to be labeled, alignment and separation of semantic probability distribution is hard because of the lack of data.</a:t>
            </a:r>
          </a:p>
          <a:p>
            <a:pPr algn="just">
              <a:lnSpc>
                <a:spcPct val="200000"/>
              </a:lnSpc>
            </a:pPr>
            <a:endParaRPr b="1"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sp>
        <p:nvSpPr>
          <p:cNvPr id="2" name="文本框 1"/>
          <p:cNvSpPr txBox="1"/>
          <p:nvPr/>
        </p:nvSpPr>
        <p:spPr>
          <a:xfrm>
            <a:off x="883067" y="3428999"/>
            <a:ext cx="10224000" cy="2088001"/>
          </a:xfrm>
          <a:prstGeom prst="rect">
            <a:avLst/>
          </a:prstGeom>
          <a:noFill/>
          <a:ln>
            <a:solidFill>
              <a:srgbClr val="0174AB"/>
            </a:solidFill>
          </a:ln>
        </p:spPr>
        <p:txBody>
          <a:bodyPr wrap="square" rtlCol="0">
            <a:noAutofit/>
          </a:bodyPr>
          <a:lstStyle/>
          <a:p>
            <a:pPr algn="just">
              <a:lnSpc>
                <a:spcPct val="200000"/>
              </a:lnSpc>
            </a:pPr>
            <a:r>
              <a:rPr lang="en-US" altLang="zh-CN" sz="2000" b="1" dirty="0">
                <a:latin typeface="Times New Roman" panose="02020603050405020304" pitchFamily="18" charset="0"/>
                <a:cs typeface="Times New Roman" panose="02020603050405020304" pitchFamily="18" charset="0"/>
              </a:rPr>
              <a:t>The limited size of target domain samples by observing that the </a:t>
            </a:r>
            <a:r>
              <a:rPr lang="en-US" altLang="zh-CN" sz="2000" b="1" i="1" dirty="0">
                <a:latin typeface="Times New Roman" panose="02020603050405020304" pitchFamily="18" charset="0"/>
                <a:cs typeface="Times New Roman" panose="02020603050405020304" pitchFamily="18" charset="0"/>
              </a:rPr>
              <a:t>classification and contrastive semantic alignment</a:t>
            </a:r>
            <a:r>
              <a:rPr lang="en-US" altLang="zh-CN" sz="2000" b="1" dirty="0">
                <a:latin typeface="Times New Roman" panose="02020603050405020304" pitchFamily="18" charset="0"/>
                <a:cs typeface="Times New Roman" panose="02020603050405020304" pitchFamily="18" charset="0"/>
              </a:rPr>
              <a:t> (CCSA) loss relies on computing distances and similarities between. Those are difficult to represent with limited data.</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4000" y="1960245"/>
            <a:ext cx="12770066" cy="2045019"/>
            <a:chOff x="1522094" y="1960245"/>
            <a:chExt cx="954405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22094" y="2322661"/>
              <a:ext cx="9147810" cy="658835"/>
            </a:xfrm>
            <a:prstGeom prst="rect">
              <a:avLst/>
            </a:prstGeom>
            <a:noFill/>
          </p:spPr>
          <p:txBody>
            <a:bodyPr wrap="square" rtlCol="0" anchor="ctr">
              <a:spAutoFit/>
            </a:bodyPr>
            <a:lstStyle/>
            <a:p>
              <a:pPr algn="ctr">
                <a:lnSpc>
                  <a:spcPct val="150000"/>
                </a:lnSpc>
              </a:pP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3" name="文本框 2"/>
            <p:cNvSpPr txBox="1"/>
            <p:nvPr/>
          </p:nvSpPr>
          <p:spPr>
            <a:xfrm>
              <a:off x="1703705" y="3500756"/>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Fabio Maria Carlucci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Lorenzo </a:t>
              </a:r>
              <a:r>
                <a:rPr lang="en-US" altLang="zh-CN" sz="1600" dirty="0" err="1">
                  <a:solidFill>
                    <a:schemeClr val="bg1"/>
                  </a:solidFill>
                  <a:latin typeface="Arial" panose="020B0604020202020204" pitchFamily="34" charset="0"/>
                  <a:cs typeface="Arial" panose="020B0604020202020204" pitchFamily="34" charset="0"/>
                </a:rPr>
                <a:t>Porzi</a:t>
              </a:r>
              <a:r>
                <a:rPr lang="en-US" altLang="zh-CN" sz="1600" dirty="0">
                  <a:solidFill>
                    <a:schemeClr val="bg1"/>
                  </a:solidFill>
                  <a:latin typeface="Arial" panose="020B0604020202020204" pitchFamily="34" charset="0"/>
                  <a:cs typeface="Arial" panose="020B0604020202020204" pitchFamily="34" charset="0"/>
                </a:rPr>
                <a:t>, Barbara Caputo</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Elisa Ricci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Samuel Rota </a:t>
              </a:r>
              <a:r>
                <a:rPr lang="en-US" altLang="zh-CN" sz="1600" dirty="0" err="1">
                  <a:solidFill>
                    <a:schemeClr val="bg1"/>
                  </a:solidFill>
                  <a:latin typeface="Arial" panose="020B0604020202020204" pitchFamily="34" charset="0"/>
                  <a:cs typeface="Arial" panose="020B0604020202020204" pitchFamily="34" charset="0"/>
                </a:rPr>
                <a:t>Bulo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5" name="文本框 4"/>
          <p:cNvSpPr txBox="1"/>
          <p:nvPr/>
        </p:nvSpPr>
        <p:spPr>
          <a:xfrm>
            <a:off x="387776" y="4549747"/>
            <a:ext cx="9740249"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Journal/Conference:</a:t>
            </a:r>
            <a:r>
              <a:rPr lang="en-US" altLang="zh-CN" dirty="0">
                <a:latin typeface="Arial" panose="020B0604020202020204" pitchFamily="34" charset="0"/>
                <a:cs typeface="Arial" panose="020B0604020202020204" pitchFamily="34" charset="0"/>
              </a:rPr>
              <a:t> 2017 IEEE International Conference on Computer Vision  </a:t>
            </a: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文本框 1">
            <a:extLst>
              <a:ext uri="{FF2B5EF4-FFF2-40B4-BE49-F238E27FC236}">
                <a16:creationId xmlns:a16="http://schemas.microsoft.com/office/drawing/2014/main" id="{62D46E9A-A3A6-A7F7-D718-3C29B270D957}"/>
              </a:ext>
            </a:extLst>
          </p:cNvPr>
          <p:cNvSpPr txBox="1"/>
          <p:nvPr/>
        </p:nvSpPr>
        <p:spPr>
          <a:xfrm>
            <a:off x="911999" y="1124999"/>
            <a:ext cx="10149857" cy="1027309"/>
          </a:xfrm>
          <a:prstGeom prst="rect">
            <a:avLst/>
          </a:prstGeom>
          <a:noFill/>
          <a:ln>
            <a:solidFill>
              <a:srgbClr val="0174AB"/>
            </a:solidFill>
          </a:ln>
        </p:spPr>
        <p:txBody>
          <a:bodyPr wrap="square" rtlCol="0">
            <a:noAutofit/>
          </a:bodyPr>
          <a:lstStyle/>
          <a:p>
            <a:pPr algn="just">
              <a:lnSpc>
                <a:spcPct val="150000"/>
              </a:lnSpc>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This work provides a unified framework for addressing the problem of visual </a:t>
            </a:r>
            <a:r>
              <a:rPr lang="en-US" altLang="zh-CN" sz="2000" b="1" dirty="0">
                <a:solidFill>
                  <a:srgbClr val="0174AB"/>
                </a:solidFill>
                <a:latin typeface="Times New Roman" panose="02020603050405020304" pitchFamily="18" charset="0"/>
                <a:cs typeface="Times New Roman" panose="02020603050405020304" pitchFamily="18" charset="0"/>
              </a:rPr>
              <a:t>supervised</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b="1" dirty="0">
                <a:solidFill>
                  <a:srgbClr val="0174AB"/>
                </a:solidFill>
                <a:latin typeface="Times New Roman" panose="02020603050405020304" pitchFamily="18" charset="0"/>
                <a:cs typeface="Times New Roman" panose="02020603050405020304" pitchFamily="18" charset="0"/>
              </a:rPr>
              <a:t>domain adaptation and generalization </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with deep models.</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ea"/>
            </a:endParaRPr>
          </a:p>
          <a:p>
            <a:pPr algn="just"/>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EFBE953-E00C-E58E-D17D-AE9854DC7FCF}"/>
              </a:ext>
            </a:extLst>
          </p:cNvPr>
          <p:cNvSpPr txBox="1"/>
          <p:nvPr/>
        </p:nvSpPr>
        <p:spPr>
          <a:xfrm>
            <a:off x="914142" y="2637000"/>
            <a:ext cx="10149857" cy="1027309"/>
          </a:xfrm>
          <a:prstGeom prst="rect">
            <a:avLst/>
          </a:prstGeom>
          <a:noFill/>
          <a:ln>
            <a:solidFill>
              <a:srgbClr val="0174AB"/>
            </a:solidFill>
          </a:ln>
        </p:spPr>
        <p:txBody>
          <a:bodyPr wrap="square" rtlCol="0">
            <a:noAutofit/>
          </a:bodyPr>
          <a:lstStyle/>
          <a:p>
            <a:pPr algn="just">
              <a:lnSpc>
                <a:spcPct val="150000"/>
              </a:lnSpc>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Exploit the Siamese architecture to learn an embedding subspace that is discriminative, and where mapped visual domains are </a:t>
            </a:r>
            <a:r>
              <a:rPr lang="en-US" altLang="zh-CN" sz="2000" b="1" dirty="0">
                <a:solidFill>
                  <a:srgbClr val="0174AB"/>
                </a:solidFill>
                <a:latin typeface="Times New Roman" panose="02020603050405020304" pitchFamily="18" charset="0"/>
                <a:cs typeface="Times New Roman" panose="02020603050405020304" pitchFamily="18" charset="0"/>
              </a:rPr>
              <a:t>semantically aligned </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and </a:t>
            </a:r>
            <a:r>
              <a:rPr lang="en-US" altLang="zh-CN" sz="2000" b="1" dirty="0">
                <a:solidFill>
                  <a:srgbClr val="0174AB"/>
                </a:solidFill>
                <a:latin typeface="Times New Roman" panose="02020603050405020304" pitchFamily="18" charset="0"/>
                <a:cs typeface="Times New Roman" panose="02020603050405020304" pitchFamily="18" charset="0"/>
              </a:rPr>
              <a:t>maximally separated</a:t>
            </a:r>
            <a:r>
              <a:rPr lang="en-US" altLang="zh-CN" sz="2000" i="1" dirty="0">
                <a:solidFill>
                  <a:srgbClr val="000000"/>
                </a:solidFill>
                <a:effectLst/>
                <a:latin typeface="NimbusRomNo9L-ReguItal"/>
              </a:rPr>
              <a:t>. </a:t>
            </a:r>
            <a:endParaRPr lang="zh-CN" altLang="en-US" sz="2000" b="1" dirty="0">
              <a:latin typeface="Times New Roman" panose="02020603050405020304" pitchFamily="18" charset="0"/>
              <a:cs typeface="Times New Roman" panose="02020603050405020304" pitchFamily="18" charset="0"/>
            </a:endParaRPr>
          </a:p>
          <a:p>
            <a:pPr algn="just"/>
            <a:endParaRPr lang="en-US" altLang="zh-CN" b="1" dirty="0">
              <a:latin typeface="Times New Roman" panose="02020603050405020304" pitchFamily="18" charset="0"/>
              <a:cs typeface="Times New Roman" panose="02020603050405020304" pitchFamily="18" charset="0"/>
              <a:sym typeface="+mn-ea"/>
            </a:endParaRPr>
          </a:p>
        </p:txBody>
      </p:sp>
      <p:sp>
        <p:nvSpPr>
          <p:cNvPr id="7" name="文本框 6">
            <a:extLst>
              <a:ext uri="{FF2B5EF4-FFF2-40B4-BE49-F238E27FC236}">
                <a16:creationId xmlns:a16="http://schemas.microsoft.com/office/drawing/2014/main" id="{524FE40A-CB46-0683-5050-93478CDDA7D2}"/>
              </a:ext>
            </a:extLst>
          </p:cNvPr>
          <p:cNvSpPr txBox="1"/>
          <p:nvPr/>
        </p:nvSpPr>
        <p:spPr>
          <a:xfrm>
            <a:off x="914142" y="4094055"/>
            <a:ext cx="10149858" cy="947144"/>
          </a:xfrm>
          <a:prstGeom prst="rect">
            <a:avLst/>
          </a:prstGeom>
          <a:noFill/>
          <a:ln>
            <a:solidFill>
              <a:srgbClr val="0174AB"/>
            </a:solidFill>
          </a:ln>
        </p:spPr>
        <p:txBody>
          <a:bodyPr wrap="square" rtlCol="0">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Revert to </a:t>
            </a:r>
            <a:r>
              <a:rPr lang="en-US" altLang="zh-CN" sz="2000" b="1" dirty="0">
                <a:solidFill>
                  <a:srgbClr val="0174AB"/>
                </a:solidFill>
                <a:latin typeface="Times New Roman" panose="02020603050405020304" pitchFamily="18" charset="0"/>
                <a:cs typeface="Times New Roman" panose="02020603050405020304" pitchFamily="18" charset="0"/>
              </a:rPr>
              <a:t>point-wise </a:t>
            </a:r>
            <a:r>
              <a:rPr lang="en-US" altLang="zh-CN" sz="2000" b="1" dirty="0">
                <a:latin typeface="Times New Roman" panose="02020603050405020304" pitchFamily="18" charset="0"/>
                <a:cs typeface="Times New Roman" panose="02020603050405020304" pitchFamily="18" charset="0"/>
              </a:rPr>
              <a:t>surrogates of distribution distances and similarities provides an effective solution.</a:t>
            </a:r>
            <a:endParaRPr sz="2000" b="1" dirty="0">
              <a:latin typeface="Times New Roman" panose="02020603050405020304" pitchFamily="18" charset="0"/>
              <a:cs typeface="Times New Roman" panose="02020603050405020304" pitchFamily="18" charset="0"/>
              <a:sym typeface="+mn-ea"/>
            </a:endParaRPr>
          </a:p>
        </p:txBody>
      </p:sp>
      <p:sp>
        <p:nvSpPr>
          <p:cNvPr id="8" name="文本框 7">
            <a:extLst>
              <a:ext uri="{FF2B5EF4-FFF2-40B4-BE49-F238E27FC236}">
                <a16:creationId xmlns:a16="http://schemas.microsoft.com/office/drawing/2014/main" id="{3791607A-35E7-06F5-0FB3-1E374C46CDD4}"/>
              </a:ext>
            </a:extLst>
          </p:cNvPr>
          <p:cNvSpPr txBox="1"/>
          <p:nvPr/>
        </p:nvSpPr>
        <p:spPr>
          <a:xfrm>
            <a:off x="911998" y="5420724"/>
            <a:ext cx="10149856" cy="979170"/>
          </a:xfrm>
          <a:prstGeom prst="rect">
            <a:avLst/>
          </a:prstGeom>
          <a:noFill/>
          <a:ln>
            <a:solidFill>
              <a:srgbClr val="0174AB"/>
            </a:solidFill>
          </a:ln>
        </p:spPr>
        <p:txBody>
          <a:bodyPr wrap="square" rtlCol="0">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The approach requires an extremely low number of labeled target training samples, even one per category can be effective.</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6AF7-095F-6CD8-0875-1019F107EE7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C298D9F9-6DE2-0ECB-148C-D0BD4FEB9233}"/>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454FEA3-BE6F-C1F1-C0D7-A2C14D6E973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66D0034-B1A2-85C8-9417-68ED7196F4D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A28ACB47-A3DB-73BE-3682-7F49087F053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sp>
        <p:nvSpPr>
          <p:cNvPr id="27" name="矩形 26">
            <a:extLst>
              <a:ext uri="{FF2B5EF4-FFF2-40B4-BE49-F238E27FC236}">
                <a16:creationId xmlns:a16="http://schemas.microsoft.com/office/drawing/2014/main" id="{7A1EFE29-2A27-7428-1B8F-70D0D8499E9F}"/>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8736795-C1BD-2710-B448-A62DD907EF9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0" name="图片 9">
            <a:extLst>
              <a:ext uri="{FF2B5EF4-FFF2-40B4-BE49-F238E27FC236}">
                <a16:creationId xmlns:a16="http://schemas.microsoft.com/office/drawing/2014/main" id="{99730FF7-49D2-750B-821E-E9665C6DC5CB}"/>
              </a:ext>
            </a:extLst>
          </p:cNvPr>
          <p:cNvPicPr>
            <a:picLocks noChangeAspect="1"/>
          </p:cNvPicPr>
          <p:nvPr/>
        </p:nvPicPr>
        <p:blipFill>
          <a:blip r:embed="rId3"/>
          <a:stretch>
            <a:fillRect/>
          </a:stretch>
        </p:blipFill>
        <p:spPr>
          <a:xfrm>
            <a:off x="332279" y="1277099"/>
            <a:ext cx="11280000" cy="4303802"/>
          </a:xfrm>
          <a:prstGeom prst="rect">
            <a:avLst/>
          </a:prstGeom>
        </p:spPr>
      </p:pic>
    </p:spTree>
    <p:extLst>
      <p:ext uri="{BB962C8B-B14F-4D97-AF65-F5344CB8AC3E}">
        <p14:creationId xmlns:p14="http://schemas.microsoft.com/office/powerpoint/2010/main" val="27916979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76B4D-3708-8D36-2977-66BB6A754B1F}"/>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B27D4794-CC03-2B62-F6A7-AF8DA814B28C}"/>
              </a:ext>
            </a:extLst>
          </p:cNvPr>
          <p:cNvSpPr txBox="1"/>
          <p:nvPr>
            <p:custDataLst>
              <p:tags r:id="rId1"/>
            </p:custDataLst>
          </p:nvPr>
        </p:nvSpPr>
        <p:spPr>
          <a:xfrm>
            <a:off x="631267" y="1158135"/>
            <a:ext cx="9504000" cy="369332"/>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the absence </a:t>
            </a:r>
            <a:r>
              <a:rPr lang="en-US" altLang="zh-CN" sz="1800" dirty="0">
                <a:solidFill>
                  <a:srgbClr val="000000"/>
                </a:solidFill>
                <a:effectLst/>
                <a:latin typeface="Times New Roman" panose="02020603050405020304" pitchFamily="18" charset="0"/>
                <a:cs typeface="Times New Roman" panose="02020603050405020304" pitchFamily="18" charset="0"/>
              </a:rPr>
              <a:t>of covariate shift a visual classifier </a:t>
            </a:r>
            <a:r>
              <a:rPr lang="en-US" altLang="zh-CN" sz="1800" i="1" dirty="0">
                <a:solidFill>
                  <a:srgbClr val="000000"/>
                </a:solidFill>
                <a:effectLst/>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  is trained by minimizing a </a:t>
            </a:r>
            <a:r>
              <a:rPr lang="en-US" i="1" dirty="0">
                <a:solidFill>
                  <a:srgbClr val="000000"/>
                </a:solidFill>
                <a:latin typeface="Times New Roman" panose="02020603050405020304" pitchFamily="18" charset="0"/>
                <a:cs typeface="Times New Roman" panose="02020603050405020304" pitchFamily="18" charset="0"/>
              </a:rPr>
              <a:t>classification </a:t>
            </a:r>
            <a:r>
              <a:rPr lang="en-US" dirty="0">
                <a:solidFill>
                  <a:srgbClr val="000000"/>
                </a:solidFill>
                <a:latin typeface="Times New Roman" panose="02020603050405020304" pitchFamily="18" charset="0"/>
                <a:cs typeface="Times New Roman" panose="02020603050405020304" pitchFamily="18" charset="0"/>
              </a:rPr>
              <a:t>loss:</a:t>
            </a:r>
          </a:p>
        </p:txBody>
      </p:sp>
      <p:sp>
        <p:nvSpPr>
          <p:cNvPr id="11" name="文本框 10">
            <a:extLst>
              <a:ext uri="{FF2B5EF4-FFF2-40B4-BE49-F238E27FC236}">
                <a16:creationId xmlns:a16="http://schemas.microsoft.com/office/drawing/2014/main" id="{D4800ABD-8246-35F4-2A40-4812443EF1D1}"/>
              </a:ext>
            </a:extLst>
          </p:cNvPr>
          <p:cNvSpPr txBox="1"/>
          <p:nvPr/>
        </p:nvSpPr>
        <p:spPr>
          <a:xfrm>
            <a:off x="624000" y="621000"/>
            <a:ext cx="4572000" cy="398780"/>
          </a:xfrm>
          <a:prstGeom prst="rect">
            <a:avLst/>
          </a:prstGeom>
          <a:noFill/>
        </p:spPr>
        <p:txBody>
          <a:bodyPr wrap="square" rtlCol="0" anchor="t">
            <a:spAutoFit/>
          </a:bodyPr>
          <a:lstStyle/>
          <a:p>
            <a:r>
              <a:rPr lang="zh-CN" altLang="en-US" sz="2000" b="1" dirty="0">
                <a:solidFill>
                  <a:srgbClr val="0174AB"/>
                </a:solidFill>
                <a:latin typeface="Arial" panose="020B0604020202020204" pitchFamily="34" charset="0"/>
                <a:cs typeface="Arial" panose="020B0604020202020204" pitchFamily="34" charset="0"/>
              </a:rPr>
              <a:t>D</a:t>
            </a:r>
            <a:r>
              <a:rPr lang="en-US" altLang="zh-CN" sz="2000" b="1" dirty="0" err="1">
                <a:solidFill>
                  <a:srgbClr val="0174AB"/>
                </a:solidFill>
                <a:latin typeface="Arial" panose="020B0604020202020204" pitchFamily="34" charset="0"/>
                <a:cs typeface="Arial" panose="020B0604020202020204" pitchFamily="34" charset="0"/>
              </a:rPr>
              <a:t>eep</a:t>
            </a:r>
            <a:r>
              <a:rPr lang="en-US" altLang="zh-CN" sz="2000" b="1" dirty="0">
                <a:solidFill>
                  <a:srgbClr val="0174AB"/>
                </a:solidFill>
                <a:latin typeface="Arial" panose="020B0604020202020204" pitchFamily="34" charset="0"/>
                <a:cs typeface="Arial" panose="020B0604020202020204" pitchFamily="34" charset="0"/>
              </a:rPr>
              <a:t> SDA</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64B59FB0-15D4-F86E-18BB-457320796EB4}"/>
              </a:ext>
            </a:extLst>
          </p:cNvPr>
          <p:cNvCxnSpPr/>
          <p:nvPr/>
        </p:nvCxnSpPr>
        <p:spPr>
          <a:xfrm flipV="1">
            <a:off x="624000" y="940497"/>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0E164BE2-E98F-39C0-101E-C357C8FC5CD0}"/>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8E4C139C-4AB2-2FFC-1791-7E52D7552BD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5D31837-B6ED-615E-3244-66D13A20208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204B8D3-6813-90B9-F083-4E37F1EB6421}"/>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sp>
        <p:nvSpPr>
          <p:cNvPr id="27" name="矩形 26">
            <a:extLst>
              <a:ext uri="{FF2B5EF4-FFF2-40B4-BE49-F238E27FC236}">
                <a16:creationId xmlns:a16="http://schemas.microsoft.com/office/drawing/2014/main" id="{2DC9D629-CAE8-73E7-53D0-49A56B5F91E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B54C7D4-8F02-D0B0-A74B-29BCC48F43D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3D3546F6-DED2-174A-F652-EF6286285790}"/>
              </a:ext>
            </a:extLst>
          </p:cNvPr>
          <p:cNvPicPr>
            <a:picLocks noChangeAspect="1"/>
          </p:cNvPicPr>
          <p:nvPr/>
        </p:nvPicPr>
        <p:blipFill>
          <a:blip r:embed="rId8"/>
          <a:stretch>
            <a:fillRect/>
          </a:stretch>
        </p:blipFill>
        <p:spPr>
          <a:xfrm>
            <a:off x="3219436" y="1508356"/>
            <a:ext cx="4896000" cy="45055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15411C-E759-67CA-9A03-6748785AF63B}"/>
                  </a:ext>
                </a:extLst>
              </p:cNvPr>
              <p:cNvSpPr txBox="1"/>
              <p:nvPr>
                <p:custDataLst>
                  <p:tags r:id="rId2"/>
                </p:custDataLst>
              </p:nvPr>
            </p:nvSpPr>
            <p:spPr>
              <a:xfrm>
                <a:off x="192001" y="1848042"/>
                <a:ext cx="11613724" cy="1200329"/>
              </a:xfrm>
              <a:prstGeom prst="rect">
                <a:avLst/>
              </a:prstGeom>
              <a:noFill/>
            </p:spPr>
            <p:txBody>
              <a:bodyPr wrap="square" rtlCol="0">
                <a:spAutoFit/>
              </a:bodyPr>
              <a:lstStyle/>
              <a:p>
                <a:pPr algn="just"/>
                <a:r>
                  <a:rPr lang="en-US" altLang="zh-CN" sz="1800" i="1" dirty="0">
                    <a:solidFill>
                      <a:srgbClr val="000000"/>
                    </a:solidFill>
                    <a:effectLst/>
                    <a:latin typeface="Times New Roman" panose="02020603050405020304" pitchFamily="18" charset="0"/>
                    <a:cs typeface="Times New Roman" panose="02020603050405020304" pitchFamily="18" charset="0"/>
                  </a:rPr>
                  <a:t>f  </a:t>
                </a:r>
                <a:r>
                  <a:rPr lang="en-US" altLang="zh-CN" sz="1800" dirty="0">
                    <a:solidFill>
                      <a:srgbClr val="000000"/>
                    </a:solidFill>
                    <a:effectLst/>
                    <a:latin typeface="Times New Roman" panose="02020603050405020304" pitchFamily="18" charset="0"/>
                    <a:cs typeface="Times New Roman" panose="02020603050405020304" pitchFamily="18" charset="0"/>
                  </a:rPr>
                  <a:t>can be modeled by th</a:t>
                </a:r>
                <a:r>
                  <a:rPr lang="en-US" altLang="zh-CN" dirty="0">
                    <a:solidFill>
                      <a:srgbClr val="000000"/>
                    </a:solidFill>
                    <a:latin typeface="Times New Roman" panose="02020603050405020304" pitchFamily="18" charset="0"/>
                    <a:cs typeface="Times New Roman" panose="02020603050405020304" pitchFamily="18" charset="0"/>
                  </a:rPr>
                  <a:t>e composition of two functions,  </a:t>
                </a:r>
                <a:r>
                  <a:rPr lang="en-US" altLang="zh-CN" sz="1800" i="1" dirty="0">
                    <a:solidFill>
                      <a:srgbClr val="000000"/>
                    </a:solidFill>
                    <a:effectLst/>
                    <a:latin typeface="Times New Roman" panose="02020603050405020304" pitchFamily="18" charset="0"/>
                    <a:cs typeface="Times New Roman" panose="02020603050405020304" pitchFamily="18" charset="0"/>
                  </a:rPr>
                  <a:t>f=h </a:t>
                </a:r>
                <a14:m>
                  <m:oMath xmlns:m="http://schemas.openxmlformats.org/officeDocument/2006/math">
                    <m:r>
                      <a:rPr lang="en-US" altLang="zh-CN" sz="18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𝑔</m:t>
                    </m:r>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a:solidFill>
                          <a:srgbClr val="000000"/>
                        </a:solidFill>
                        <a:latin typeface="Cambria Math" panose="02040503050406030204" pitchFamily="18" charset="0"/>
                        <a:cs typeface="Times New Roman" panose="02020603050405020304" pitchFamily="18" charset="0"/>
                      </a:rPr>
                      <m:t>Here</m:t>
                    </m:r>
                    <m:r>
                      <a:rPr lang="en-US" altLang="zh-CN">
                        <a:solidFill>
                          <a:srgbClr val="000000"/>
                        </a:solidFill>
                        <a:latin typeface="Cambria Math" panose="02040503050406030204" pitchFamily="18" charset="0"/>
                        <a:cs typeface="Times New Roman" panose="02020603050405020304" pitchFamily="18" charset="0"/>
                      </a:rPr>
                      <m:t> </m:t>
                    </m:r>
                    <m:r>
                      <a:rPr lang="en-US" altLang="zh-CN">
                        <a:solidFill>
                          <a:srgbClr val="000000"/>
                        </a:solidFill>
                        <a:latin typeface="Cambria Math" panose="02040503050406030204" pitchFamily="18" charset="0"/>
                        <a:cs typeface="Times New Roman" panose="02020603050405020304" pitchFamily="18" charset="0"/>
                      </a:rPr>
                      <m:t>𝑔</m:t>
                    </m:r>
                    <m:r>
                      <a:rPr lang="en-US" altLang="zh-CN" b="0" i="0" smtClean="0">
                        <a:solidFill>
                          <a:srgbClr val="000000"/>
                        </a:solidFill>
                        <a:latin typeface="Cambria Math" panose="02040503050406030204" pitchFamily="18" charset="0"/>
                        <a:cs typeface="Times New Roman" panose="02020603050405020304" pitchFamily="18" charset="0"/>
                      </a:rPr>
                      <m:t> :</m:t>
                    </m:r>
                    <m:r>
                      <a:rPr lang="zh-CN" altLang="el-GR"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𝒳</m:t>
                    </m:r>
                    <m:r>
                      <a:rPr lang="el-GR"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𝒵</m:t>
                    </m:r>
                  </m:oMath>
                </a14:m>
                <a:r>
                  <a:rPr 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would be an embedding from the input space</a:t>
                </a:r>
                <a14:m>
                  <m:oMath xmlns:m="http://schemas.openxmlformats.org/officeDocument/2006/math">
                    <m:r>
                      <a:rPr lang="zh-CN" altLang="el-GR"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𝒳</m:t>
                    </m:r>
                  </m:oMath>
                </a14:m>
                <a:r>
                  <a:rPr lang="en-US" altLang="zh-CN" dirty="0">
                    <a:solidFill>
                      <a:srgbClr val="000000"/>
                    </a:solidFill>
                    <a:latin typeface="Times New Roman" panose="02020603050405020304" pitchFamily="18" charset="0"/>
                    <a:cs typeface="Times New Roman" panose="02020603050405020304" pitchFamily="18" charset="0"/>
                  </a:rPr>
                  <a:t>to a feature or embedding space</a:t>
                </a:r>
                <a14:m>
                  <m:oMath xmlns:m="http://schemas.openxmlformats.org/officeDocument/2006/math">
                    <m:r>
                      <a:rPr lang="en-US" altLang="zh-CN" b="0" i="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zh-CN" altLang="en-US"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𝒵</m:t>
                    </m:r>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solidFill>
                          <a:srgbClr val="000000"/>
                        </a:solidFill>
                        <a:latin typeface="Cambria Math" panose="02040503050406030204" pitchFamily="18" charset="0"/>
                        <a:cs typeface="Times New Roman" panose="02020603050405020304" pitchFamily="18" charset="0"/>
                      </a:rPr>
                      <m:t>h</m:t>
                    </m:r>
                    <m:r>
                      <a:rPr lang="en-US" altLang="zh-CN" b="0" i="0" smtClean="0">
                        <a:solidFill>
                          <a:srgbClr val="000000"/>
                        </a:solidFill>
                        <a:latin typeface="Cambria Math" panose="02040503050406030204" pitchFamily="18" charset="0"/>
                        <a:cs typeface="Times New Roman" panose="02020603050405020304" pitchFamily="18" charset="0"/>
                      </a:rPr>
                      <m:t> </m:t>
                    </m:r>
                    <m:r>
                      <a:rPr lang="en-US" altLang="zh-CN">
                        <a:solidFill>
                          <a:srgbClr val="000000"/>
                        </a:solidFill>
                        <a:latin typeface="Cambria Math" panose="02040503050406030204" pitchFamily="18" charset="0"/>
                        <a:cs typeface="Times New Roman" panose="02020603050405020304" pitchFamily="18" charset="0"/>
                      </a:rPr>
                      <m:t>:</m:t>
                    </m:r>
                    <m:r>
                      <a:rPr lang="zh-CN" altLang="en-US"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𝒵</m:t>
                    </m:r>
                    <m:r>
                      <a:rPr lang="el-GR"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i="1" dirty="0">
                        <a:solidFill>
                          <a:srgbClr val="000000"/>
                        </a:solidFill>
                        <a:latin typeface="Cambria Math" panose="02040503050406030204" pitchFamily="18" charset="0"/>
                        <a:cs typeface="Times New Roman" panose="02020603050405020304" pitchFamily="18" charset="0"/>
                      </a:rPr>
                      <m:t>𝒴</m:t>
                    </m:r>
                  </m:oMath>
                </a14:m>
                <a:r>
                  <a:rPr lang="en-US" dirty="0">
                    <a:solidFill>
                      <a:srgbClr val="000000"/>
                    </a:solidFill>
                    <a:latin typeface="Times New Roman" panose="02020603050405020304" pitchFamily="18" charset="0"/>
                    <a:cs typeface="Times New Roman" panose="02020603050405020304" pitchFamily="18" charset="0"/>
                  </a:rPr>
                  <a:t> would be a function for predicting from the feature space.                                               The SDA problem would be about finding the best approximation for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𝑔</m:t>
                        </m:r>
                      </m:e>
                      <m:sub>
                        <m:r>
                          <a:rPr lang="en-US" altLang="zh-CN" b="0" i="1" smtClean="0">
                            <a:solidFill>
                              <a:srgbClr val="000000"/>
                            </a:solidFill>
                            <a:latin typeface="Cambria Math" panose="02040503050406030204" pitchFamily="18" charset="0"/>
                            <a:cs typeface="Times New Roman" panose="02020603050405020304" pitchFamily="18" charset="0"/>
                          </a:rPr>
                          <m:t>𝑡</m:t>
                        </m:r>
                      </m:sub>
                    </m:sSub>
                  </m:oMath>
                </a14:m>
                <a:r>
                  <a:rPr lang="en-US"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h</m:t>
                        </m:r>
                      </m:e>
                      <m:sub>
                        <m:r>
                          <a:rPr lang="en-US" altLang="zh-CN" i="1">
                            <a:solidFill>
                              <a:srgbClr val="000000"/>
                            </a:solidFill>
                            <a:latin typeface="Cambria Math" panose="02040503050406030204" pitchFamily="18" charset="0"/>
                            <a:cs typeface="Times New Roman" panose="02020603050405020304" pitchFamily="18" charset="0"/>
                          </a:rPr>
                          <m:t>𝑡</m:t>
                        </m:r>
                      </m:sub>
                    </m:sSub>
                  </m:oMath>
                </a14:m>
                <a:r>
                  <a:rPr lang="en-US" altLang="zh-CN" dirty="0">
                    <a:solidFill>
                      <a:srgbClr val="000000"/>
                    </a:solidFill>
                    <a:latin typeface="Times New Roman" panose="02020603050405020304" pitchFamily="18" charset="0"/>
                    <a:cs typeface="Times New Roman" panose="02020603050405020304" pitchFamily="18" charset="0"/>
                  </a:rPr>
                  <a:t> , given the constraints on the available data.</a:t>
                </a:r>
                <a:endParaRPr lang="en-US" dirty="0">
                  <a:solidFill>
                    <a:srgbClr val="000000"/>
                  </a:solidFill>
                  <a:latin typeface="Times New Roman" panose="02020603050405020304" pitchFamily="18" charset="0"/>
                  <a:cs typeface="Times New Roman" panose="02020603050405020304" pitchFamily="18" charset="0"/>
                </a:endParaRPr>
              </a:p>
              <a:p>
                <a:pPr algn="just"/>
                <a:r>
                  <a:rPr lang="en-US" dirty="0">
                    <a:solidFill>
                      <a:srgbClr val="000000"/>
                    </a:solidFill>
                    <a:latin typeface="Times New Roman" panose="02020603050405020304" pitchFamily="18" charset="0"/>
                    <a:cs typeface="Times New Roman" panose="02020603050405020304" pitchFamily="18" charset="0"/>
                  </a:rPr>
                  <a:t>UDA  assumes that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zh-CN" altLang="en-US" i="1" smtClean="0">
                            <a:solidFill>
                              <a:srgbClr val="000000"/>
                            </a:solidFill>
                            <a:latin typeface="Cambria Math" panose="02040503050406030204" pitchFamily="18" charset="0"/>
                            <a:cs typeface="Times New Roman" panose="02020603050405020304" pitchFamily="18" charset="0"/>
                          </a:rPr>
                          <m:t>𝒟</m:t>
                        </m:r>
                      </m:e>
                      <m:sub>
                        <m:r>
                          <a:rPr lang="en-US" altLang="zh-CN" b="0" i="1" smtClean="0">
                            <a:solidFill>
                              <a:srgbClr val="000000"/>
                            </a:solidFill>
                            <a:latin typeface="Cambria Math" panose="02040503050406030204" pitchFamily="18" charset="0"/>
                            <a:cs typeface="Times New Roman" panose="02020603050405020304" pitchFamily="18" charset="0"/>
                          </a:rPr>
                          <m:t>𝑡</m:t>
                        </m:r>
                      </m:sub>
                    </m:sSub>
                  </m:oMath>
                </a14:m>
                <a:r>
                  <a:rPr lang="en-US" dirty="0">
                    <a:solidFill>
                      <a:srgbClr val="000000"/>
                    </a:solidFill>
                    <a:latin typeface="Times New Roman" panose="02020603050405020304" pitchFamily="18" charset="0"/>
                    <a:cs typeface="Times New Roman" panose="02020603050405020304" pitchFamily="18" charset="0"/>
                  </a:rPr>
                  <a:t> does not have labels. </a:t>
                </a:r>
                <a:r>
                  <a:rPr lang="en-US" dirty="0" err="1">
                    <a:solidFill>
                      <a:srgbClr val="000000"/>
                    </a:solidFill>
                    <a:latin typeface="Times New Roman" panose="02020603050405020304" pitchFamily="18" charset="0"/>
                    <a:cs typeface="Times New Roman" panose="02020603050405020304" pitchFamily="18" charset="0"/>
                  </a:rPr>
                  <a:t>Assuem</a:t>
                </a:r>
                <a:r>
                  <a:rPr lang="en-US" dirty="0">
                    <a:solidFill>
                      <a:srgbClr val="000000"/>
                    </a:solidFill>
                    <a:latin typeface="Times New Roman" panose="02020603050405020304" pitchFamily="18" charset="0"/>
                    <a:cs typeface="Times New Roman" panose="02020603050405020304" pitchFamily="18" charset="0"/>
                  </a:rPr>
                  <a:t> that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𝑔</m:t>
                        </m:r>
                      </m:e>
                      <m:sub>
                        <m:r>
                          <a:rPr lang="en-US" altLang="zh-CN" i="1">
                            <a:solidFill>
                              <a:srgbClr val="000000"/>
                            </a:solidFill>
                            <a:latin typeface="Cambria Math" panose="02040503050406030204" pitchFamily="18" charset="0"/>
                            <a:cs typeface="Times New Roman" panose="02020603050405020304" pitchFamily="18" charset="0"/>
                          </a:rPr>
                          <m:t>𝑡</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cs typeface="Times New Roman" panose="02020603050405020304" pitchFamily="18" charset="0"/>
                  </a:rPr>
                  <a:t>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𝑔</m:t>
                        </m:r>
                      </m:e>
                      <m:sub>
                        <m:r>
                          <a:rPr lang="en-US" altLang="zh-CN" b="0" i="1" smtClean="0">
                            <a:solidFill>
                              <a:srgbClr val="000000"/>
                            </a:solidFill>
                            <a:latin typeface="Cambria Math" panose="02040503050406030204" pitchFamily="18" charset="0"/>
                            <a:cs typeface="Times New Roman" panose="02020603050405020304" pitchFamily="18" charset="0"/>
                          </a:rPr>
                          <m:t>𝑠</m:t>
                        </m:r>
                      </m:sub>
                    </m:sSub>
                  </m:oMath>
                </a14:m>
                <a:r>
                  <a:rPr lang="en-US" altLang="zh-CN"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cs typeface="Times New Roman" panose="02020603050405020304" pitchFamily="18" charset="0"/>
                      </a:rPr>
                      <m:t>𝑔</m:t>
                    </m:r>
                  </m:oMath>
                </a14:m>
                <a:r>
                  <a:rPr lang="en-US" altLang="zh-CN" dirty="0">
                    <a:solidFill>
                      <a:srgbClr val="000000"/>
                    </a:solidFill>
                    <a:latin typeface="Times New Roman" panose="02020603050405020304" pitchFamily="18" charset="0"/>
                    <a:cs typeface="Times New Roman" panose="02020603050405020304" pitchFamily="18" charset="0"/>
                  </a:rPr>
                  <a:t>, and </a:t>
                </a:r>
                <a:r>
                  <a:rPr lang="en-US" altLang="zh-CN" i="1" dirty="0">
                    <a:solidFill>
                      <a:srgbClr val="000000"/>
                    </a:solidFill>
                    <a:latin typeface="Times New Roman" panose="02020603050405020304" pitchFamily="18" charset="0"/>
                    <a:cs typeface="Times New Roman" panose="02020603050405020304" pitchFamily="18" charset="0"/>
                  </a:rPr>
                  <a:t>f </a:t>
                </a:r>
                <a:r>
                  <a:rPr lang="en-US" altLang="zh-CN" dirty="0">
                    <a:solidFill>
                      <a:srgbClr val="000000"/>
                    </a:solidFill>
                    <a:latin typeface="Times New Roman" panose="02020603050405020304" pitchFamily="18" charset="0"/>
                    <a:cs typeface="Times New Roman" panose="02020603050405020304" pitchFamily="18" charset="0"/>
                  </a:rPr>
                  <a:t>minimizes (1),while </a:t>
                </a:r>
                <a14:m>
                  <m:oMath xmlns:m="http://schemas.openxmlformats.org/officeDocument/2006/math">
                    <m:r>
                      <a:rPr lang="en-US" altLang="zh-CN" i="1">
                        <a:solidFill>
                          <a:srgbClr val="000000"/>
                        </a:solidFill>
                        <a:latin typeface="Cambria Math" panose="02040503050406030204" pitchFamily="18" charset="0"/>
                        <a:cs typeface="Times New Roman" panose="02020603050405020304" pitchFamily="18" charset="0"/>
                      </a:rPr>
                      <m:t>𝑔</m:t>
                    </m:r>
                  </m:oMath>
                </a14:m>
                <a:r>
                  <a:rPr lang="en-US" dirty="0">
                    <a:solidFill>
                      <a:srgbClr val="000000"/>
                    </a:solidFill>
                    <a:latin typeface="Times New Roman" panose="02020603050405020304" pitchFamily="18" charset="0"/>
                    <a:cs typeface="Times New Roman" panose="02020603050405020304" pitchFamily="18" charset="0"/>
                  </a:rPr>
                  <a:t> minimizes :</a:t>
                </a:r>
              </a:p>
            </p:txBody>
          </p:sp>
        </mc:Choice>
        <mc:Fallback xmlns="">
          <p:sp>
            <p:nvSpPr>
              <p:cNvPr id="7" name="文本框 6">
                <a:extLst>
                  <a:ext uri="{FF2B5EF4-FFF2-40B4-BE49-F238E27FC236}">
                    <a16:creationId xmlns:a16="http://schemas.microsoft.com/office/drawing/2014/main" id="{DE15411C-E759-67CA-9A03-6748785AF63B}"/>
                  </a:ext>
                </a:extLst>
              </p:cNvPr>
              <p:cNvSpPr txBox="1">
                <a:spLocks noRot="1" noChangeAspect="1" noMove="1" noResize="1" noEditPoints="1" noAdjustHandles="1" noChangeArrowheads="1" noChangeShapeType="1" noTextEdit="1"/>
              </p:cNvSpPr>
              <p:nvPr>
                <p:custDataLst>
                  <p:tags r:id="rId9"/>
                </p:custDataLst>
              </p:nvPr>
            </p:nvSpPr>
            <p:spPr>
              <a:xfrm>
                <a:off x="192001" y="1848042"/>
                <a:ext cx="11613724" cy="1200329"/>
              </a:xfrm>
              <a:prstGeom prst="rect">
                <a:avLst/>
              </a:prstGeom>
              <a:blipFill>
                <a:blip r:embed="rId10"/>
                <a:stretch>
                  <a:fillRect l="-420" t="-2538" r="-420" b="-659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E7C1EFA-3ED4-53C8-52CA-A6BE2E8EEE07}"/>
              </a:ext>
            </a:extLst>
          </p:cNvPr>
          <p:cNvPicPr>
            <a:picLocks noChangeAspect="1"/>
          </p:cNvPicPr>
          <p:nvPr/>
        </p:nvPicPr>
        <p:blipFill>
          <a:blip r:embed="rId11"/>
          <a:stretch>
            <a:fillRect/>
          </a:stretch>
        </p:blipFill>
        <p:spPr>
          <a:xfrm>
            <a:off x="4776980" y="3089225"/>
            <a:ext cx="2620210" cy="204264"/>
          </a:xfrm>
          <a:prstGeom prst="rect">
            <a:avLst/>
          </a:prstGeom>
        </p:spPr>
      </p:pic>
      <p:pic>
        <p:nvPicPr>
          <p:cNvPr id="14" name="图片 13">
            <a:extLst>
              <a:ext uri="{FF2B5EF4-FFF2-40B4-BE49-F238E27FC236}">
                <a16:creationId xmlns:a16="http://schemas.microsoft.com/office/drawing/2014/main" id="{61A32BD3-5C62-2738-D61B-D4D95E745FB9}"/>
              </a:ext>
            </a:extLst>
          </p:cNvPr>
          <p:cNvPicPr>
            <a:picLocks noChangeAspect="1"/>
          </p:cNvPicPr>
          <p:nvPr/>
        </p:nvPicPr>
        <p:blipFill>
          <a:blip r:embed="rId12"/>
          <a:stretch>
            <a:fillRect/>
          </a:stretch>
        </p:blipFill>
        <p:spPr>
          <a:xfrm>
            <a:off x="3432000" y="3308570"/>
            <a:ext cx="4683436" cy="410441"/>
          </a:xfrm>
          <a:prstGeom prst="rect">
            <a:avLst/>
          </a:prstGeom>
        </p:spPr>
      </p:pic>
      <p:sp>
        <p:nvSpPr>
          <p:cNvPr id="17" name="文本框 16">
            <a:extLst>
              <a:ext uri="{FF2B5EF4-FFF2-40B4-BE49-F238E27FC236}">
                <a16:creationId xmlns:a16="http://schemas.microsoft.com/office/drawing/2014/main" id="{0CB4BCE9-E890-F5F6-23D8-D58EEE83B62D}"/>
              </a:ext>
            </a:extLst>
          </p:cNvPr>
          <p:cNvSpPr txBox="1"/>
          <p:nvPr>
            <p:custDataLst>
              <p:tags r:id="rId3"/>
            </p:custDataLst>
          </p:nvPr>
        </p:nvSpPr>
        <p:spPr>
          <a:xfrm>
            <a:off x="624000" y="3638710"/>
            <a:ext cx="10440000" cy="369332"/>
          </a:xfrm>
          <a:prstGeom prst="rect">
            <a:avLst/>
          </a:prstGeom>
          <a:noFill/>
        </p:spPr>
        <p:txBody>
          <a:bodyPr wrap="square" rtlCol="0">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SDA approaches address the semantic alignment problem by replacing (2) with :</a:t>
            </a:r>
            <a:endParaRPr lang="en-US" dirty="0">
              <a:solidFill>
                <a:srgbClr val="000000"/>
              </a:solidFill>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1B9FE9E9-E34F-D4BE-69E4-B15AD47E7701}"/>
              </a:ext>
            </a:extLst>
          </p:cNvPr>
          <p:cNvPicPr>
            <a:picLocks noChangeAspect="1"/>
          </p:cNvPicPr>
          <p:nvPr/>
        </p:nvPicPr>
        <p:blipFill>
          <a:blip r:embed="rId13"/>
          <a:stretch>
            <a:fillRect/>
          </a:stretch>
        </p:blipFill>
        <p:spPr>
          <a:xfrm>
            <a:off x="3795436" y="3973729"/>
            <a:ext cx="4100564" cy="682313"/>
          </a:xfrm>
          <a:prstGeom prst="rect">
            <a:avLst/>
          </a:prstGeom>
        </p:spPr>
      </p:pic>
      <p:pic>
        <p:nvPicPr>
          <p:cNvPr id="21" name="图片 20">
            <a:extLst>
              <a:ext uri="{FF2B5EF4-FFF2-40B4-BE49-F238E27FC236}">
                <a16:creationId xmlns:a16="http://schemas.microsoft.com/office/drawing/2014/main" id="{DC0BF76B-2A8B-7DA2-AA6E-253A9A3E9584}"/>
              </a:ext>
            </a:extLst>
          </p:cNvPr>
          <p:cNvPicPr>
            <a:picLocks noChangeAspect="1"/>
          </p:cNvPicPr>
          <p:nvPr/>
        </p:nvPicPr>
        <p:blipFill>
          <a:blip r:embed="rId14"/>
          <a:stretch>
            <a:fillRect/>
          </a:stretch>
        </p:blipFill>
        <p:spPr>
          <a:xfrm>
            <a:off x="3795436" y="4624192"/>
            <a:ext cx="4028564" cy="535850"/>
          </a:xfrm>
          <a:prstGeom prst="rect">
            <a:avLst/>
          </a:prstGeom>
        </p:spPr>
      </p:pic>
      <p:sp>
        <p:nvSpPr>
          <p:cNvPr id="22" name="文本框 21">
            <a:extLst>
              <a:ext uri="{FF2B5EF4-FFF2-40B4-BE49-F238E27FC236}">
                <a16:creationId xmlns:a16="http://schemas.microsoft.com/office/drawing/2014/main" id="{F7F3E233-BAF1-31E8-2360-5A31D410AA84}"/>
              </a:ext>
            </a:extLst>
          </p:cNvPr>
          <p:cNvSpPr txBox="1"/>
          <p:nvPr>
            <p:custDataLst>
              <p:tags r:id="rId4"/>
            </p:custDataLst>
          </p:nvPr>
        </p:nvSpPr>
        <p:spPr>
          <a:xfrm>
            <a:off x="48000" y="5087526"/>
            <a:ext cx="12534172" cy="369332"/>
          </a:xfrm>
          <a:prstGeom prst="rect">
            <a:avLst/>
          </a:prstGeom>
          <a:noFill/>
        </p:spPr>
        <p:txBody>
          <a:bodyPr wrap="square" rtlCol="0">
            <a:spAutoFit/>
          </a:bodyPr>
          <a:lstStyle/>
          <a:p>
            <a:r>
              <a:rPr lang="en-US" dirty="0">
                <a:solidFill>
                  <a:srgbClr val="000000"/>
                </a:solidFill>
                <a:latin typeface="Times New Roman" panose="02020603050405020304" pitchFamily="18" charset="0"/>
                <a:cs typeface="Times New Roman" panose="02020603050405020304" pitchFamily="18" charset="0"/>
              </a:rPr>
              <a:t>SDA could be approached by learning a deep model                   such that the </a:t>
            </a:r>
            <a:r>
              <a:rPr lang="en-US" altLang="zh-CN" i="1" dirty="0">
                <a:solidFill>
                  <a:srgbClr val="000000"/>
                </a:solidFill>
                <a:latin typeface="Times New Roman" panose="02020603050405020304" pitchFamily="18" charset="0"/>
                <a:cs typeface="Times New Roman" panose="02020603050405020304" pitchFamily="18" charset="0"/>
              </a:rPr>
              <a:t>classification and contrastive semantic alignment</a:t>
            </a:r>
            <a:r>
              <a:rPr lang="en-US" altLang="zh-CN" dirty="0">
                <a:solidFill>
                  <a:srgbClr val="000000"/>
                </a:solidFill>
                <a:latin typeface="Times New Roman" panose="02020603050405020304" pitchFamily="18" charset="0"/>
                <a:cs typeface="Times New Roman" panose="02020603050405020304" pitchFamily="18" charset="0"/>
              </a:rPr>
              <a:t> loss</a:t>
            </a:r>
            <a:r>
              <a:rPr lang="en-US" dirty="0">
                <a:solidFill>
                  <a:srgbClr val="000000"/>
                </a:solidFill>
                <a:latin typeface="Times New Roman" panose="02020603050405020304" pitchFamily="18" charset="0"/>
                <a:cs typeface="Times New Roman" panose="02020603050405020304" pitchFamily="18" charset="0"/>
              </a:rPr>
              <a:t>:</a:t>
            </a:r>
          </a:p>
        </p:txBody>
      </p:sp>
      <p:pic>
        <p:nvPicPr>
          <p:cNvPr id="24" name="图片 23">
            <a:extLst>
              <a:ext uri="{FF2B5EF4-FFF2-40B4-BE49-F238E27FC236}">
                <a16:creationId xmlns:a16="http://schemas.microsoft.com/office/drawing/2014/main" id="{A7EE1A28-5AEE-B1CE-E2B8-B237254FBE44}"/>
              </a:ext>
            </a:extLst>
          </p:cNvPr>
          <p:cNvPicPr>
            <a:picLocks noChangeAspect="1"/>
          </p:cNvPicPr>
          <p:nvPr/>
        </p:nvPicPr>
        <p:blipFill>
          <a:blip r:embed="rId15"/>
          <a:stretch>
            <a:fillRect/>
          </a:stretch>
        </p:blipFill>
        <p:spPr>
          <a:xfrm>
            <a:off x="5053718" y="5160042"/>
            <a:ext cx="898282" cy="248631"/>
          </a:xfrm>
          <a:prstGeom prst="rect">
            <a:avLst/>
          </a:prstGeom>
        </p:spPr>
      </p:pic>
      <p:pic>
        <p:nvPicPr>
          <p:cNvPr id="26" name="图片 25">
            <a:extLst>
              <a:ext uri="{FF2B5EF4-FFF2-40B4-BE49-F238E27FC236}">
                <a16:creationId xmlns:a16="http://schemas.microsoft.com/office/drawing/2014/main" id="{5B6337A7-B435-79EB-C527-F6458E7EA1BE}"/>
              </a:ext>
            </a:extLst>
          </p:cNvPr>
          <p:cNvPicPr>
            <a:picLocks noChangeAspect="1"/>
          </p:cNvPicPr>
          <p:nvPr/>
        </p:nvPicPr>
        <p:blipFill>
          <a:blip r:embed="rId16"/>
          <a:stretch>
            <a:fillRect/>
          </a:stretch>
        </p:blipFill>
        <p:spPr>
          <a:xfrm>
            <a:off x="3504000" y="5505756"/>
            <a:ext cx="4464000" cy="347752"/>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1CD2630-AB8A-0045-CF54-AB5D681156A6}"/>
                  </a:ext>
                </a:extLst>
              </p:cNvPr>
              <p:cNvSpPr txBox="1"/>
              <p:nvPr>
                <p:custDataLst>
                  <p:tags r:id="rId5"/>
                </p:custDataLst>
              </p:nvPr>
            </p:nvSpPr>
            <p:spPr>
              <a:xfrm>
                <a:off x="120000" y="5805000"/>
                <a:ext cx="12534172" cy="369332"/>
              </a:xfrm>
              <a:prstGeom prst="rect">
                <a:avLst/>
              </a:prstGeom>
              <a:noFill/>
            </p:spPr>
            <p:txBody>
              <a:bodyPr wrap="square" rtlCol="0">
                <a:spAutoFit/>
              </a:bodyPr>
              <a:lstStyle/>
              <a:p>
                <a:r>
                  <a:rPr lang="en-US" dirty="0">
                    <a:solidFill>
                      <a:srgbClr val="000000"/>
                    </a:solidFill>
                    <a:latin typeface="Times New Roman" panose="02020603050405020304" pitchFamily="18" charset="0"/>
                    <a:cs typeface="Times New Roman" panose="02020603050405020304" pitchFamily="18" charset="0"/>
                  </a:rPr>
                  <a:t>To improve performance on the target domain,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h</m:t>
                        </m:r>
                      </m:e>
                      <m:sub>
                        <m:r>
                          <a:rPr lang="en-US" altLang="zh-CN" i="1">
                            <a:solidFill>
                              <a:srgbClr val="000000"/>
                            </a:solidFill>
                            <a:latin typeface="Cambria Math" panose="02040503050406030204" pitchFamily="18" charset="0"/>
                            <a:cs typeface="Times New Roman" panose="02020603050405020304" pitchFamily="18" charset="0"/>
                          </a:rPr>
                          <m:t>𝑡</m:t>
                        </m:r>
                      </m:sub>
                    </m:sSub>
                  </m:oMath>
                </a14:m>
                <a:r>
                  <a:rPr lang="en-US" altLang="zh-CN" dirty="0">
                    <a:solidFill>
                      <a:srgbClr val="000000"/>
                    </a:solidFill>
                    <a:latin typeface="Times New Roman" panose="02020603050405020304" pitchFamily="18" charset="0"/>
                    <a:cs typeface="Times New Roman" panose="02020603050405020304" pitchFamily="18" charset="0"/>
                  </a:rPr>
                  <a:t> could be obtained via fine-tuning based on the few samples in the target dataset: </a:t>
                </a:r>
                <a:endParaRPr 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B1CD2630-AB8A-0045-CF54-AB5D681156A6}"/>
                  </a:ext>
                </a:extLst>
              </p:cNvPr>
              <p:cNvSpPr txBox="1">
                <a:spLocks noRot="1" noChangeAspect="1" noMove="1" noResize="1" noEditPoints="1" noAdjustHandles="1" noChangeArrowheads="1" noChangeShapeType="1" noTextEdit="1"/>
              </p:cNvSpPr>
              <p:nvPr>
                <p:custDataLst>
                  <p:tags r:id="rId17"/>
                </p:custDataLst>
              </p:nvPr>
            </p:nvSpPr>
            <p:spPr>
              <a:xfrm>
                <a:off x="120000" y="5805000"/>
                <a:ext cx="12534172" cy="369332"/>
              </a:xfrm>
              <a:prstGeom prst="rect">
                <a:avLst/>
              </a:prstGeom>
              <a:blipFill>
                <a:blip r:embed="rId18"/>
                <a:stretch>
                  <a:fillRect l="-438" t="-8197" b="-24590"/>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8E10932E-511C-65E4-F6FA-DFBFFA7C298D}"/>
              </a:ext>
            </a:extLst>
          </p:cNvPr>
          <p:cNvPicPr>
            <a:picLocks noChangeAspect="1"/>
          </p:cNvPicPr>
          <p:nvPr/>
        </p:nvPicPr>
        <p:blipFill>
          <a:blip r:embed="rId19"/>
          <a:stretch>
            <a:fillRect/>
          </a:stretch>
        </p:blipFill>
        <p:spPr>
          <a:xfrm>
            <a:off x="3521467" y="6152752"/>
            <a:ext cx="4535931" cy="433942"/>
          </a:xfrm>
          <a:prstGeom prst="rect">
            <a:avLst/>
          </a:prstGeom>
        </p:spPr>
      </p:pic>
    </p:spTree>
    <p:extLst>
      <p:ext uri="{BB962C8B-B14F-4D97-AF65-F5344CB8AC3E}">
        <p14:creationId xmlns:p14="http://schemas.microsoft.com/office/powerpoint/2010/main" val="30900265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61600-347C-8813-B5C5-C715A5EF29A7}"/>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DC97AB74-33C1-B7C1-5C54-3A814349B253}"/>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BECABE82-028B-7AFB-3F1F-963B6798F33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B8A8D9A-783E-15C6-B35D-1A0D3BED1A5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0161BE7C-D594-EDF4-D0DB-CC891D7C376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sp>
        <p:nvSpPr>
          <p:cNvPr id="27" name="矩形 26">
            <a:extLst>
              <a:ext uri="{FF2B5EF4-FFF2-40B4-BE49-F238E27FC236}">
                <a16:creationId xmlns:a16="http://schemas.microsoft.com/office/drawing/2014/main" id="{7D6474AF-1F9C-50A7-57F6-DB2FE4B587A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518AB2C1-3B36-FC04-E75F-E32B6DE4E17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B323891A-89B2-5C4A-32EC-06E3D422960E}"/>
              </a:ext>
            </a:extLst>
          </p:cNvPr>
          <p:cNvPicPr>
            <a:picLocks noChangeAspect="1"/>
          </p:cNvPicPr>
          <p:nvPr/>
        </p:nvPicPr>
        <p:blipFill>
          <a:blip r:embed="rId3"/>
          <a:stretch>
            <a:fillRect/>
          </a:stretch>
        </p:blipFill>
        <p:spPr>
          <a:xfrm>
            <a:off x="96000" y="1360034"/>
            <a:ext cx="12000000" cy="4137931"/>
          </a:xfrm>
          <a:prstGeom prst="rect">
            <a:avLst/>
          </a:prstGeom>
        </p:spPr>
      </p:pic>
    </p:spTree>
    <p:extLst>
      <p:ext uri="{BB962C8B-B14F-4D97-AF65-F5344CB8AC3E}">
        <p14:creationId xmlns:p14="http://schemas.microsoft.com/office/powerpoint/2010/main" val="40109761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417E2-E5FE-9294-9677-424C844BBAA2}"/>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C27ECF06-4067-ACBE-A809-F1F99FA05E28}"/>
              </a:ext>
            </a:extLst>
          </p:cNvPr>
          <p:cNvSpPr txBox="1"/>
          <p:nvPr>
            <p:custDataLst>
              <p:tags r:id="rId1"/>
            </p:custDataLst>
          </p:nvPr>
        </p:nvSpPr>
        <p:spPr>
          <a:xfrm>
            <a:off x="631266" y="1158135"/>
            <a:ext cx="10360733" cy="1200329"/>
          </a:xfrm>
          <a:prstGeom prst="rect">
            <a:avLst/>
          </a:prstGeom>
          <a:noFill/>
        </p:spPr>
        <p:txBody>
          <a:bodyPr wrap="square" rtlCol="0">
            <a:spAutoFit/>
          </a:bodyPr>
          <a:lstStyle/>
          <a:p>
            <a:pPr algn="just"/>
            <a:r>
              <a:rPr lang="en-US" dirty="0">
                <a:solidFill>
                  <a:srgbClr val="000000"/>
                </a:solidFill>
                <a:latin typeface="Times New Roman" panose="02020603050405020304" pitchFamily="18" charset="0"/>
                <a:cs typeface="Times New Roman" panose="02020603050405020304" pitchFamily="18" charset="0"/>
              </a:rPr>
              <a:t>Semantic alignment loss as well as the separation loss rely on computing distances and similarities between distributions, and those are very difficult to represent with as few as one data sample. </a:t>
            </a:r>
            <a:r>
              <a:rPr lang="en-US" altLang="zh-CN" dirty="0">
                <a:solidFill>
                  <a:srgbClr val="000000"/>
                </a:solidFill>
                <a:latin typeface="Times New Roman" panose="02020603050405020304" pitchFamily="18" charset="0"/>
                <a:cs typeface="Times New Roman" panose="02020603050405020304" pitchFamily="18" charset="0"/>
              </a:rPr>
              <a:t>Rather than attempting to characterize distributions with statistics that require enough data, we compute </a:t>
            </a:r>
            <a:r>
              <a:rPr lang="en-US" altLang="zh-CN" b="1" dirty="0">
                <a:solidFill>
                  <a:srgbClr val="000000"/>
                </a:solidFill>
                <a:latin typeface="Times New Roman" panose="02020603050405020304" pitchFamily="18" charset="0"/>
                <a:cs typeface="Times New Roman" panose="02020603050405020304" pitchFamily="18" charset="0"/>
              </a:rPr>
              <a:t>average pairwise distances </a:t>
            </a:r>
            <a:r>
              <a:rPr lang="en-US" altLang="zh-CN" dirty="0">
                <a:solidFill>
                  <a:srgbClr val="000000"/>
                </a:solidFill>
                <a:latin typeface="Times New Roman" panose="02020603050405020304" pitchFamily="18" charset="0"/>
                <a:cs typeface="Times New Roman" panose="02020603050405020304" pitchFamily="18" charset="0"/>
              </a:rPr>
              <a:t>between points in the embedding space:</a:t>
            </a:r>
            <a:endParaRPr lang="en-US" dirty="0">
              <a:solidFill>
                <a:srgbClr val="0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31D4822-895D-CAEF-6ABB-A8B8BA384B61}"/>
              </a:ext>
            </a:extLst>
          </p:cNvPr>
          <p:cNvSpPr txBox="1"/>
          <p:nvPr/>
        </p:nvSpPr>
        <p:spPr>
          <a:xfrm>
            <a:off x="624000" y="621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Handing</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Scarce Target Data</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6A57778A-FFE1-EBD2-E72D-3449168CD36C}"/>
              </a:ext>
            </a:extLst>
          </p:cNvPr>
          <p:cNvCxnSpPr/>
          <p:nvPr/>
        </p:nvCxnSpPr>
        <p:spPr>
          <a:xfrm flipV="1">
            <a:off x="624000" y="940497"/>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CD6D3A04-B8CB-7009-987B-F4C0BA531F9A}"/>
              </a:ext>
            </a:extLst>
          </p:cNvPr>
          <p:cNvGrpSpPr/>
          <p:nvPr/>
        </p:nvGrpSpPr>
        <p:grpSpPr>
          <a:xfrm>
            <a:off x="-1" y="6580200"/>
            <a:ext cx="12192001" cy="304800"/>
            <a:chOff x="0" y="6569404"/>
            <a:chExt cx="9144000" cy="288000"/>
          </a:xfrm>
        </p:grpSpPr>
        <p:sp>
          <p:nvSpPr>
            <p:cNvPr id="5" name="矩形 4">
              <a:extLst>
                <a:ext uri="{FF2B5EF4-FFF2-40B4-BE49-F238E27FC236}">
                  <a16:creationId xmlns:a16="http://schemas.microsoft.com/office/drawing/2014/main" id="{A913B9A5-06BA-60D8-B396-C30EAAA3D9C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CB677B3-F236-52E3-9516-C089A7E4884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1DEFAC1E-C3F4-6CA9-EB3D-8CB5894A81CF}"/>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sp>
        <p:nvSpPr>
          <p:cNvPr id="27" name="矩形 26">
            <a:extLst>
              <a:ext uri="{FF2B5EF4-FFF2-40B4-BE49-F238E27FC236}">
                <a16:creationId xmlns:a16="http://schemas.microsoft.com/office/drawing/2014/main" id="{AF7656BF-3B42-C6CE-8346-CC7569B4EA2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2D9A52E-D377-72DC-89B0-4D199693FBF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3" name="图片 32">
            <a:extLst>
              <a:ext uri="{FF2B5EF4-FFF2-40B4-BE49-F238E27FC236}">
                <a16:creationId xmlns:a16="http://schemas.microsoft.com/office/drawing/2014/main" id="{F616FD91-4386-7238-44CA-17BF18C47FEA}"/>
              </a:ext>
            </a:extLst>
          </p:cNvPr>
          <p:cNvPicPr>
            <a:picLocks noChangeAspect="1"/>
          </p:cNvPicPr>
          <p:nvPr/>
        </p:nvPicPr>
        <p:blipFill>
          <a:blip r:embed="rId4"/>
          <a:stretch>
            <a:fillRect/>
          </a:stretch>
        </p:blipFill>
        <p:spPr>
          <a:xfrm>
            <a:off x="3504000" y="2407583"/>
            <a:ext cx="4608000" cy="552961"/>
          </a:xfrm>
          <a:prstGeom prst="rect">
            <a:avLst/>
          </a:prstGeom>
        </p:spPr>
      </p:pic>
      <p:sp>
        <p:nvSpPr>
          <p:cNvPr id="35" name="文本框 34">
            <a:extLst>
              <a:ext uri="{FF2B5EF4-FFF2-40B4-BE49-F238E27FC236}">
                <a16:creationId xmlns:a16="http://schemas.microsoft.com/office/drawing/2014/main" id="{193BE85F-0766-59D9-9E36-9D539EB808DB}"/>
              </a:ext>
            </a:extLst>
          </p:cNvPr>
          <p:cNvSpPr txBox="1"/>
          <p:nvPr/>
        </p:nvSpPr>
        <p:spPr>
          <a:xfrm>
            <a:off x="783666" y="4221000"/>
            <a:ext cx="9332267" cy="369332"/>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Moreover, our implementation further assumes that</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37" name="图片 36">
            <a:extLst>
              <a:ext uri="{FF2B5EF4-FFF2-40B4-BE49-F238E27FC236}">
                <a16:creationId xmlns:a16="http://schemas.microsoft.com/office/drawing/2014/main" id="{068AE347-9F5F-A7FB-CB7F-663747454275}"/>
              </a:ext>
            </a:extLst>
          </p:cNvPr>
          <p:cNvPicPr>
            <a:picLocks noChangeAspect="1"/>
          </p:cNvPicPr>
          <p:nvPr/>
        </p:nvPicPr>
        <p:blipFill>
          <a:blip r:embed="rId5"/>
          <a:stretch>
            <a:fillRect/>
          </a:stretch>
        </p:blipFill>
        <p:spPr>
          <a:xfrm>
            <a:off x="3216000" y="3653065"/>
            <a:ext cx="5040000" cy="605107"/>
          </a:xfrm>
          <a:prstGeom prst="rect">
            <a:avLst/>
          </a:prstGeom>
        </p:spPr>
      </p:pic>
      <p:sp>
        <p:nvSpPr>
          <p:cNvPr id="38" name="文本框 37">
            <a:extLst>
              <a:ext uri="{FF2B5EF4-FFF2-40B4-BE49-F238E27FC236}">
                <a16:creationId xmlns:a16="http://schemas.microsoft.com/office/drawing/2014/main" id="{ABF8385E-C5FF-FEB1-3507-A5CD935C34F0}"/>
              </a:ext>
            </a:extLst>
          </p:cNvPr>
          <p:cNvSpPr txBox="1"/>
          <p:nvPr/>
        </p:nvSpPr>
        <p:spPr>
          <a:xfrm>
            <a:off x="783666" y="2997000"/>
            <a:ext cx="9332267" cy="646331"/>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Similarly, we compute the similarities in the separation loss (4) by computing average pairwise similarities between points in the embedding space:</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40" name="图片 39">
            <a:extLst>
              <a:ext uri="{FF2B5EF4-FFF2-40B4-BE49-F238E27FC236}">
                <a16:creationId xmlns:a16="http://schemas.microsoft.com/office/drawing/2014/main" id="{13563CE7-A3FD-38A1-22C6-270074944615}"/>
              </a:ext>
            </a:extLst>
          </p:cNvPr>
          <p:cNvPicPr>
            <a:picLocks noChangeAspect="1"/>
          </p:cNvPicPr>
          <p:nvPr/>
        </p:nvPicPr>
        <p:blipFill>
          <a:blip r:embed="rId6"/>
          <a:stretch>
            <a:fillRect/>
          </a:stretch>
        </p:blipFill>
        <p:spPr>
          <a:xfrm>
            <a:off x="3432000" y="4765699"/>
            <a:ext cx="4824000" cy="925613"/>
          </a:xfrm>
          <a:prstGeom prst="rect">
            <a:avLst/>
          </a:prstGeom>
        </p:spPr>
      </p:pic>
    </p:spTree>
    <p:extLst>
      <p:ext uri="{BB962C8B-B14F-4D97-AF65-F5344CB8AC3E}">
        <p14:creationId xmlns:p14="http://schemas.microsoft.com/office/powerpoint/2010/main" val="210520354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p:cNvSpPr txBox="1"/>
          <p:nvPr/>
        </p:nvSpPr>
        <p:spPr>
          <a:xfrm>
            <a:off x="552000" y="682559"/>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Office 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pic>
        <p:nvPicPr>
          <p:cNvPr id="4" name="图片 3">
            <a:extLst>
              <a:ext uri="{FF2B5EF4-FFF2-40B4-BE49-F238E27FC236}">
                <a16:creationId xmlns:a16="http://schemas.microsoft.com/office/drawing/2014/main" id="{BBAD5031-C0AE-0743-4AAE-2C05053A0D8C}"/>
              </a:ext>
            </a:extLst>
          </p:cNvPr>
          <p:cNvPicPr>
            <a:picLocks noChangeAspect="1"/>
          </p:cNvPicPr>
          <p:nvPr/>
        </p:nvPicPr>
        <p:blipFill>
          <a:blip r:embed="rId5"/>
          <a:stretch>
            <a:fillRect/>
          </a:stretch>
        </p:blipFill>
        <p:spPr>
          <a:xfrm>
            <a:off x="984000" y="1132234"/>
            <a:ext cx="10494564" cy="2440765"/>
          </a:xfrm>
          <a:prstGeom prst="rect">
            <a:avLst/>
          </a:prstGeom>
        </p:spPr>
      </p:pic>
      <p:pic>
        <p:nvPicPr>
          <p:cNvPr id="7" name="图片 6">
            <a:extLst>
              <a:ext uri="{FF2B5EF4-FFF2-40B4-BE49-F238E27FC236}">
                <a16:creationId xmlns:a16="http://schemas.microsoft.com/office/drawing/2014/main" id="{0C1920AA-88C6-07E2-D710-390FC5C3F7FC}"/>
              </a:ext>
            </a:extLst>
          </p:cNvPr>
          <p:cNvPicPr>
            <a:picLocks noChangeAspect="1"/>
          </p:cNvPicPr>
          <p:nvPr/>
        </p:nvPicPr>
        <p:blipFill>
          <a:blip r:embed="rId6"/>
          <a:stretch>
            <a:fillRect/>
          </a:stretch>
        </p:blipFill>
        <p:spPr>
          <a:xfrm>
            <a:off x="2910000" y="3573000"/>
            <a:ext cx="5418000" cy="2824113"/>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FC6F-B794-5344-8296-E447CE6243F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96D44E7-3A86-6D53-B95A-A4ACF7C9EB4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278EFA5-1BE8-B861-B2E6-C08A2F61DC5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263633C9-735E-FEAE-50B2-07494D19D94E}"/>
              </a:ext>
            </a:extLst>
          </p:cNvPr>
          <p:cNvSpPr txBox="1"/>
          <p:nvPr/>
        </p:nvSpPr>
        <p:spPr>
          <a:xfrm>
            <a:off x="552000" y="682559"/>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Office 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8A64F67D-AC97-F2B1-BA20-A86FF28174BB}"/>
              </a:ext>
            </a:extLst>
          </p:cNvPr>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FCF0B1C2-3960-98C8-42E2-2D43768BF7C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2BBB8DB-5D1D-EE11-7178-B93B6CB5D16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1C02285-51CA-6518-6BE5-4CEE8E4B436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3E1C4E2-6CDB-EB70-6FF3-BE6036BF98D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pic>
        <p:nvPicPr>
          <p:cNvPr id="3" name="图片 2">
            <a:extLst>
              <a:ext uri="{FF2B5EF4-FFF2-40B4-BE49-F238E27FC236}">
                <a16:creationId xmlns:a16="http://schemas.microsoft.com/office/drawing/2014/main" id="{529E8A5E-7ADE-5228-D1CE-EA4CC771D991}"/>
              </a:ext>
            </a:extLst>
          </p:cNvPr>
          <p:cNvPicPr>
            <a:picLocks noChangeAspect="1"/>
          </p:cNvPicPr>
          <p:nvPr/>
        </p:nvPicPr>
        <p:blipFill>
          <a:blip r:embed="rId5"/>
          <a:stretch>
            <a:fillRect/>
          </a:stretch>
        </p:blipFill>
        <p:spPr>
          <a:xfrm>
            <a:off x="48000" y="1459529"/>
            <a:ext cx="12041621" cy="4561472"/>
          </a:xfrm>
          <a:prstGeom prst="rect">
            <a:avLst/>
          </a:prstGeom>
        </p:spPr>
      </p:pic>
    </p:spTree>
    <p:extLst>
      <p:ext uri="{BB962C8B-B14F-4D97-AF65-F5344CB8AC3E}">
        <p14:creationId xmlns:p14="http://schemas.microsoft.com/office/powerpoint/2010/main" val="1905831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5ECA-0468-CBEF-DA83-C2B07ED0440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968E606-8026-8BD1-BE46-D7C29112D27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DB1DBB5-DBD2-3704-7426-83EA8F6653C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643C1A56-D04A-CECD-1BD9-1834EED5797F}"/>
              </a:ext>
            </a:extLst>
          </p:cNvPr>
          <p:cNvSpPr txBox="1"/>
          <p:nvPr/>
        </p:nvSpPr>
        <p:spPr>
          <a:xfrm>
            <a:off x="552000" y="682559"/>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MNIST-UPSPS 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E762D1F5-421F-D731-9814-E527BFC9FA92}"/>
              </a:ext>
            </a:extLst>
          </p:cNvPr>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CD09E1EF-AA09-86F6-277E-2CFB982CEBC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393E0B8-FB76-10E8-ED34-10D89FE00C2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5C056CD-5A78-D2C0-C6F9-EA9E7BA7828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AC1EA1C-ACCF-9C7F-30CE-A9C893B0128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3" name="图片 2">
            <a:extLst>
              <a:ext uri="{FF2B5EF4-FFF2-40B4-BE49-F238E27FC236}">
                <a16:creationId xmlns:a16="http://schemas.microsoft.com/office/drawing/2014/main" id="{201667A0-07AB-F948-828D-E51E6D170009}"/>
              </a:ext>
            </a:extLst>
          </p:cNvPr>
          <p:cNvPicPr>
            <a:picLocks noChangeAspect="1"/>
          </p:cNvPicPr>
          <p:nvPr/>
        </p:nvPicPr>
        <p:blipFill>
          <a:blip r:embed="rId5"/>
          <a:stretch>
            <a:fillRect/>
          </a:stretch>
        </p:blipFill>
        <p:spPr>
          <a:xfrm>
            <a:off x="2457076" y="1359808"/>
            <a:ext cx="7116168" cy="4553585"/>
          </a:xfrm>
          <a:prstGeom prst="rect">
            <a:avLst/>
          </a:prstGeom>
        </p:spPr>
      </p:pic>
    </p:spTree>
    <p:extLst>
      <p:ext uri="{BB962C8B-B14F-4D97-AF65-F5344CB8AC3E}">
        <p14:creationId xmlns:p14="http://schemas.microsoft.com/office/powerpoint/2010/main" val="376346812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E6605-97F2-5783-AD88-E1478A303C4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4DA007B-064A-46B5-1974-D22B2A73759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64FB9B4-58D8-5DFF-EDE9-E757F145082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BA88B810-EAD6-30B9-BC23-5AFEBA1F08AD}"/>
              </a:ext>
            </a:extLst>
          </p:cNvPr>
          <p:cNvSpPr txBox="1"/>
          <p:nvPr/>
        </p:nvSpPr>
        <p:spPr>
          <a:xfrm>
            <a:off x="552000" y="682559"/>
            <a:ext cx="5400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Domain </a:t>
            </a:r>
            <a:r>
              <a:rPr lang="en-US" altLang="zh-CN" sz="2000" b="1" dirty="0" err="1">
                <a:solidFill>
                  <a:srgbClr val="0174AB"/>
                </a:solidFill>
                <a:latin typeface="Arial" panose="020B0604020202020204" pitchFamily="34" charset="0"/>
                <a:cs typeface="Arial" panose="020B0604020202020204" pitchFamily="34" charset="0"/>
              </a:rPr>
              <a:t>Genaralization</a:t>
            </a:r>
            <a:r>
              <a:rPr lang="en-US" altLang="zh-CN" sz="2000" b="1" dirty="0">
                <a:solidFill>
                  <a:srgbClr val="0174AB"/>
                </a:solidFill>
                <a:latin typeface="Arial" panose="020B0604020202020204" pitchFamily="34" charset="0"/>
                <a:cs typeface="Arial" panose="020B0604020202020204" pitchFamily="34" charset="0"/>
              </a:rPr>
              <a:t>—VLCS 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B4452847-8A07-74B6-8329-55B276B37CC6}"/>
              </a:ext>
            </a:extLst>
          </p:cNvPr>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92E1FEB6-A99A-3E3C-068C-30D73A644F07}"/>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C34AC82-64DF-8F8C-8870-517F6867B37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48450C8D-D8F5-0ECC-C0BC-EB78E6ED66A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5226C66-E511-3205-E8A6-FA0CE24DA71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pic>
        <p:nvPicPr>
          <p:cNvPr id="4" name="图片 3">
            <a:extLst>
              <a:ext uri="{FF2B5EF4-FFF2-40B4-BE49-F238E27FC236}">
                <a16:creationId xmlns:a16="http://schemas.microsoft.com/office/drawing/2014/main" id="{DC30DBFD-9CDC-40A5-F404-0687917E8A95}"/>
              </a:ext>
            </a:extLst>
          </p:cNvPr>
          <p:cNvPicPr>
            <a:picLocks noChangeAspect="1"/>
          </p:cNvPicPr>
          <p:nvPr/>
        </p:nvPicPr>
        <p:blipFill>
          <a:blip r:embed="rId5"/>
          <a:stretch>
            <a:fillRect/>
          </a:stretch>
        </p:blipFill>
        <p:spPr>
          <a:xfrm>
            <a:off x="2049772" y="1557000"/>
            <a:ext cx="8092456" cy="4012510"/>
          </a:xfrm>
          <a:prstGeom prst="rect">
            <a:avLst/>
          </a:prstGeom>
        </p:spPr>
      </p:pic>
    </p:spTree>
    <p:extLst>
      <p:ext uri="{BB962C8B-B14F-4D97-AF65-F5344CB8AC3E}">
        <p14:creationId xmlns:p14="http://schemas.microsoft.com/office/powerpoint/2010/main" val="29719073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1B02-B2F3-5C2F-D02C-A3C6CB95890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CDB7BB0-CF33-C649-FCF9-604491177F62}"/>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B4934DB-7523-F3BA-E4A4-67EB469157D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38B3DAF3-2681-544F-9E62-E5584F4BF7C6}"/>
              </a:ext>
            </a:extLst>
          </p:cNvPr>
          <p:cNvSpPr txBox="1"/>
          <p:nvPr/>
        </p:nvSpPr>
        <p:spPr>
          <a:xfrm>
            <a:off x="552000" y="682559"/>
            <a:ext cx="5400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Domain </a:t>
            </a:r>
            <a:r>
              <a:rPr lang="en-US" altLang="zh-CN" sz="2000" b="1" dirty="0" err="1">
                <a:solidFill>
                  <a:srgbClr val="0174AB"/>
                </a:solidFill>
                <a:latin typeface="Arial" panose="020B0604020202020204" pitchFamily="34" charset="0"/>
                <a:cs typeface="Arial" panose="020B0604020202020204" pitchFamily="34" charset="0"/>
              </a:rPr>
              <a:t>Genaralization</a:t>
            </a:r>
            <a:r>
              <a:rPr lang="en-US" altLang="zh-CN" sz="2000" b="1" dirty="0">
                <a:solidFill>
                  <a:srgbClr val="0174AB"/>
                </a:solidFill>
                <a:latin typeface="Arial" panose="020B0604020202020204" pitchFamily="34" charset="0"/>
                <a:cs typeface="Arial" panose="020B0604020202020204" pitchFamily="34" charset="0"/>
              </a:rPr>
              <a:t>—MNIST 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19BFCF0C-E0D9-7D31-1C43-4460734D7639}"/>
              </a:ext>
            </a:extLst>
          </p:cNvPr>
          <p:cNvCxnSpPr/>
          <p:nvPr/>
        </p:nvCxnSpPr>
        <p:spPr>
          <a:xfrm>
            <a:off x="552000" y="1116940"/>
            <a:ext cx="504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7CB0F739-5863-6F0F-519C-782E2349EE5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B04E16A-0003-CDAA-2A08-0E9D12B0BCE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31236F4-076C-B04E-898B-FEE60D83DB2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EC12EB6-2924-8E7C-6946-D86C959F118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pic>
        <p:nvPicPr>
          <p:cNvPr id="3" name="图片 2">
            <a:extLst>
              <a:ext uri="{FF2B5EF4-FFF2-40B4-BE49-F238E27FC236}">
                <a16:creationId xmlns:a16="http://schemas.microsoft.com/office/drawing/2014/main" id="{2BCF0B15-7027-7A89-3BB2-D98BFF5B0987}"/>
              </a:ext>
            </a:extLst>
          </p:cNvPr>
          <p:cNvPicPr>
            <a:picLocks noChangeAspect="1"/>
          </p:cNvPicPr>
          <p:nvPr/>
        </p:nvPicPr>
        <p:blipFill>
          <a:blip r:embed="rId5"/>
          <a:stretch>
            <a:fillRect/>
          </a:stretch>
        </p:blipFill>
        <p:spPr>
          <a:xfrm>
            <a:off x="1848000" y="2060919"/>
            <a:ext cx="8857414" cy="3503213"/>
          </a:xfrm>
          <a:prstGeom prst="rect">
            <a:avLst/>
          </a:prstGeom>
        </p:spPr>
      </p:pic>
    </p:spTree>
    <p:extLst>
      <p:ext uri="{BB962C8B-B14F-4D97-AF65-F5344CB8AC3E}">
        <p14:creationId xmlns:p14="http://schemas.microsoft.com/office/powerpoint/2010/main" val="160001342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D6BBE-1245-8A6A-6704-46DB7EA62CD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247448E-90FF-65F7-92E5-F1392D82E75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8E3829F-8E4E-A0E3-71D8-FBE1C8DD39B7}"/>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5F731D0-18C5-CA0C-3DDB-867B37B41C6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5E73FB3D-CB00-0CAB-1A4E-CFD7FCDEC61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33A21D5-26FF-EF4F-3F75-CB08CF9606B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F80FBAD-9273-37F7-6E0D-FC32E8DFBDD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pic>
        <p:nvPicPr>
          <p:cNvPr id="6" name="图片 5">
            <a:extLst>
              <a:ext uri="{FF2B5EF4-FFF2-40B4-BE49-F238E27FC236}">
                <a16:creationId xmlns:a16="http://schemas.microsoft.com/office/drawing/2014/main" id="{CD946F0D-9B98-6483-B14C-6237110FD2C5}"/>
              </a:ext>
            </a:extLst>
          </p:cNvPr>
          <p:cNvPicPr>
            <a:picLocks noChangeAspect="1"/>
          </p:cNvPicPr>
          <p:nvPr/>
        </p:nvPicPr>
        <p:blipFill>
          <a:blip r:embed="rId5"/>
          <a:stretch>
            <a:fillRect/>
          </a:stretch>
        </p:blipFill>
        <p:spPr>
          <a:xfrm>
            <a:off x="88159" y="909884"/>
            <a:ext cx="11536586" cy="5038231"/>
          </a:xfrm>
          <a:prstGeom prst="rect">
            <a:avLst/>
          </a:prstGeom>
        </p:spPr>
      </p:pic>
    </p:spTree>
    <p:extLst>
      <p:ext uri="{BB962C8B-B14F-4D97-AF65-F5344CB8AC3E}">
        <p14:creationId xmlns:p14="http://schemas.microsoft.com/office/powerpoint/2010/main" val="36046283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7A17C-ABC1-366B-C3F8-584CB34D43C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723628C-D581-3B14-3A5B-DE2FB1E88A0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2D549B0-F200-04E3-29C2-9B7F7AF02C84}"/>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502A524-E971-2515-AA56-9AF275249E0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C09E11E-091D-C97C-E76A-0EA40EA38B5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075D03A-AB56-692A-2E0C-FB01B49F8BB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5906F17-66C7-DF8D-C75E-DC5DBFDD66A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pic>
        <p:nvPicPr>
          <p:cNvPr id="4" name="图片 3">
            <a:extLst>
              <a:ext uri="{FF2B5EF4-FFF2-40B4-BE49-F238E27FC236}">
                <a16:creationId xmlns:a16="http://schemas.microsoft.com/office/drawing/2014/main" id="{483A3DB2-0863-86B1-D80D-D2557B891880}"/>
              </a:ext>
            </a:extLst>
          </p:cNvPr>
          <p:cNvPicPr>
            <a:picLocks noChangeAspect="1"/>
          </p:cNvPicPr>
          <p:nvPr/>
        </p:nvPicPr>
        <p:blipFill>
          <a:blip r:embed="rId5"/>
          <a:stretch>
            <a:fillRect/>
          </a:stretch>
        </p:blipFill>
        <p:spPr>
          <a:xfrm>
            <a:off x="3205924" y="1017450"/>
            <a:ext cx="5780152" cy="5466188"/>
          </a:xfrm>
          <a:prstGeom prst="rect">
            <a:avLst/>
          </a:prstGeom>
        </p:spPr>
      </p:pic>
    </p:spTree>
    <p:extLst>
      <p:ext uri="{BB962C8B-B14F-4D97-AF65-F5344CB8AC3E}">
        <p14:creationId xmlns:p14="http://schemas.microsoft.com/office/powerpoint/2010/main" val="344581449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43</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632000" y="2863986"/>
            <a:ext cx="8928000" cy="243701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99211" y="2604270"/>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4" name="文本框 13"/>
          <p:cNvSpPr txBox="1"/>
          <p:nvPr/>
        </p:nvSpPr>
        <p:spPr>
          <a:xfrm>
            <a:off x="1775996" y="3114999"/>
            <a:ext cx="8640004" cy="1883657"/>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zh-CN" altLang="en-US" dirty="0"/>
              <a:t>     </a:t>
            </a:r>
            <a:r>
              <a:rPr lang="en-US" altLang="zh-CN" sz="2000" b="1" dirty="0">
                <a:solidFill>
                  <a:srgbClr val="000000"/>
                </a:solidFill>
                <a:effectLst/>
                <a:latin typeface="Times New Roman" panose="02020603050405020304" pitchFamily="18" charset="0"/>
                <a:cs typeface="Times New Roman" panose="02020603050405020304" pitchFamily="18" charset="0"/>
              </a:rPr>
              <a:t>CCSA loss can be augmented to address the DG problem</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addressing the semantic distribution alignments with point-wise surrogates of distribution distances and similarities for SDA and DG works very effectively, even when labeled target samples are very few.</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20992-FCCD-9A12-6131-8D33637A9108}"/>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8D3B4F8C-F81D-9AC9-C9AB-5CCA4AF176E1}"/>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66123CA1-0599-EC55-6858-A8F23CBAEFD5}"/>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F4868897-C8F3-C42A-A5B4-6A7D98DBE860}"/>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19F1EA76-926E-2E53-B365-6089CF4E6B35}"/>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171B79FE-0E66-5914-4A5E-7331C2D5E4D3}"/>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854B221D-62E8-11DF-CDC4-AC77FAB1B6D0}"/>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6F7D895A-B9B7-8D8B-A14E-5A0C0E6EE4E7}"/>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F4682971-8C1C-79E9-5343-1179100F0C39}"/>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D1DF60C-ABDE-0089-6229-3E06BEC296EE}"/>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6B58DB5B-A791-A1C0-3B1A-D7989E28039E}"/>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20295D8A-9FCB-69EB-EF29-1EFF83B158BE}"/>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788FECD6-BC62-3BC6-8257-43815E109A31}"/>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E6167B6D-AEA8-BDD3-9082-8F946942577A}"/>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642A27BE-E167-75A2-3CE6-CCCF96CC85E7}"/>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12D4D4B8-0AC0-3F48-6D5B-53472F2A85D3}"/>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E0B0F86F-1308-B626-98A6-8018762DE471}"/>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D49F9D3A-ECAB-432B-0BCB-55CB1B46E422}"/>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DE29C6FF-0AA6-00D0-BC7F-515C7536DE5F}"/>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DE796412-561E-B950-00D1-55D7FC00F65B}"/>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543B35CB-8C3B-1C55-2274-EB2EEE6974C7}"/>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E8C3AEF9-1B43-85ED-A943-ECF47FB15E96}"/>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7F3E4283-E334-54FD-5E53-03666EE089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D090E93-A8A5-C869-9459-3FD566F2B7C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72FD602B-C37F-4ECE-3498-8F99EB14C33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p:sp>
        <p:nvSpPr>
          <p:cNvPr id="21" name="矩形 20">
            <a:extLst>
              <a:ext uri="{FF2B5EF4-FFF2-40B4-BE49-F238E27FC236}">
                <a16:creationId xmlns:a16="http://schemas.microsoft.com/office/drawing/2014/main" id="{8A2225B4-BD5A-5AEA-8366-CC30065975EB}"/>
              </a:ext>
            </a:extLst>
          </p:cNvPr>
          <p:cNvSpPr/>
          <p:nvPr/>
        </p:nvSpPr>
        <p:spPr>
          <a:xfrm>
            <a:off x="9379406" y="2619338"/>
            <a:ext cx="2748258" cy="174246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7997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427005"/>
              <a:ext cx="10008870"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Adapting Object Detectors via Selective Cross-Domain Alignment</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Xinge</a:t>
              </a:r>
              <a:r>
                <a:rPr lang="en-US" altLang="zh-CN" sz="1600" dirty="0">
                  <a:solidFill>
                    <a:schemeClr val="bg1"/>
                  </a:solidFill>
                  <a:latin typeface="Arial" panose="020B0604020202020204" pitchFamily="34" charset="0"/>
                  <a:cs typeface="Arial" panose="020B0604020202020204" pitchFamily="34" charset="0"/>
                </a:rPr>
                <a:t> Zhu , </a:t>
              </a:r>
              <a:r>
                <a:rPr lang="en-US" altLang="zh-CN" sz="1600" dirty="0" err="1">
                  <a:solidFill>
                    <a:schemeClr val="bg1"/>
                  </a:solidFill>
                  <a:latin typeface="Arial" panose="020B0604020202020204" pitchFamily="34" charset="0"/>
                  <a:cs typeface="Arial" panose="020B0604020202020204" pitchFamily="34" charset="0"/>
                </a:rPr>
                <a:t>Jiangmiao</a:t>
              </a:r>
              <a:r>
                <a:rPr lang="en-US" altLang="zh-CN" sz="1600" dirty="0">
                  <a:solidFill>
                    <a:schemeClr val="bg1"/>
                  </a:solidFill>
                  <a:latin typeface="Arial" panose="020B0604020202020204" pitchFamily="34" charset="0"/>
                  <a:cs typeface="Arial" panose="020B0604020202020204" pitchFamily="34" charset="0"/>
                </a:rPr>
                <a:t> Pang, </a:t>
              </a:r>
              <a:r>
                <a:rPr lang="en-US" altLang="zh-CN" sz="1600" dirty="0" err="1">
                  <a:solidFill>
                    <a:schemeClr val="bg1"/>
                  </a:solidFill>
                  <a:latin typeface="Arial" panose="020B0604020202020204" pitchFamily="34" charset="0"/>
                  <a:cs typeface="Arial" panose="020B0604020202020204" pitchFamily="34" charset="0"/>
                </a:rPr>
                <a:t>Ceyuan</a:t>
              </a:r>
              <a:r>
                <a:rPr lang="en-US" altLang="zh-CN" sz="1600" dirty="0">
                  <a:solidFill>
                    <a:schemeClr val="bg1"/>
                  </a:solidFill>
                  <a:latin typeface="Arial" panose="020B0604020202020204" pitchFamily="34" charset="0"/>
                  <a:cs typeface="Arial" panose="020B0604020202020204" pitchFamily="34" charset="0"/>
                </a:rPr>
                <a:t> Yang, </a:t>
              </a:r>
              <a:r>
                <a:rPr lang="en-US" altLang="zh-CN" sz="1600" dirty="0" err="1">
                  <a:solidFill>
                    <a:schemeClr val="bg1"/>
                  </a:solidFill>
                  <a:latin typeface="Arial" panose="020B0604020202020204" pitchFamily="34" charset="0"/>
                  <a:cs typeface="Arial" panose="020B0604020202020204" pitchFamily="34" charset="0"/>
                </a:rPr>
                <a:t>Jianping</a:t>
              </a:r>
              <a:r>
                <a:rPr lang="en-US" altLang="zh-CN" sz="1600" dirty="0">
                  <a:solidFill>
                    <a:schemeClr val="bg1"/>
                  </a:solidFill>
                  <a:latin typeface="Arial" panose="020B0604020202020204" pitchFamily="34" charset="0"/>
                  <a:cs typeface="Arial" panose="020B0604020202020204" pitchFamily="34" charset="0"/>
                </a:rPr>
                <a:t> Shi, Dahua Lin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p:sp>
        <p:nvSpPr>
          <p:cNvPr id="12" name="文本框 11"/>
          <p:cNvSpPr txBox="1"/>
          <p:nvPr/>
        </p:nvSpPr>
        <p:spPr>
          <a:xfrm>
            <a:off x="351876" y="4596014"/>
            <a:ext cx="10352124"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IEEE international conference on Computer Vision, 2019</a:t>
            </a:r>
          </a:p>
          <a:p>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9" name="文本框 8"/>
          <p:cNvSpPr txBox="1"/>
          <p:nvPr/>
        </p:nvSpPr>
        <p:spPr>
          <a:xfrm>
            <a:off x="795195" y="1125000"/>
            <a:ext cx="10224000" cy="1491936"/>
          </a:xfrm>
          <a:prstGeom prst="rect">
            <a:avLst/>
          </a:prstGeom>
          <a:noFill/>
          <a:ln>
            <a:solidFill>
              <a:srgbClr val="0174AB"/>
            </a:solidFill>
          </a:ln>
        </p:spPr>
        <p:txBody>
          <a:bodyPr wrap="square" rtlCol="0">
            <a:no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State-of-the-art object detectors are usually trained on public datasets. They often face substantial difficulties when applied to a different domain, where the imaging condition differs significantly and the corresponding annotated data are unavailable (or expensive).</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sp>
        <p:nvSpPr>
          <p:cNvPr id="4" name="文本框 3"/>
          <p:cNvSpPr txBox="1"/>
          <p:nvPr/>
        </p:nvSpPr>
        <p:spPr>
          <a:xfrm>
            <a:off x="790862" y="3116672"/>
            <a:ext cx="10224000" cy="960328"/>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C</a:t>
            </a:r>
            <a:r>
              <a:rPr lang="en-US" altLang="zh-CN" sz="2000" b="1" dirty="0">
                <a:solidFill>
                  <a:srgbClr val="000000"/>
                </a:solidFill>
                <a:effectLst/>
                <a:latin typeface="Times New Roman" panose="02020603050405020304" pitchFamily="18" charset="0"/>
                <a:cs typeface="Times New Roman" panose="02020603050405020304" pitchFamily="18" charset="0"/>
              </a:rPr>
              <a:t>onventional domain adaptation methods strive to align images as a whole, </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effectLst/>
                <a:latin typeface="Times New Roman" panose="02020603050405020304" pitchFamily="18" charset="0"/>
                <a:cs typeface="Times New Roman" panose="02020603050405020304" pitchFamily="18" charset="0"/>
              </a:rPr>
              <a:t>while object detection, by nature, focuses on local regions that may contain objects of interest.</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a:extLst>
              <a:ext uri="{FF2B5EF4-FFF2-40B4-BE49-F238E27FC236}">
                <a16:creationId xmlns:a16="http://schemas.microsoft.com/office/drawing/2014/main" id="{C55D42A4-8846-17CD-CC01-7C5C7FA85EEF}"/>
              </a:ext>
            </a:extLst>
          </p:cNvPr>
          <p:cNvSpPr txBox="1"/>
          <p:nvPr/>
        </p:nvSpPr>
        <p:spPr>
          <a:xfrm>
            <a:off x="790862" y="4552543"/>
            <a:ext cx="10224000" cy="1421992"/>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To minimize the domain gap at the image level are met with fundamental difficulties (due to the significant variations in both structures and appearance); the local objects are not sufficiently attended.</a:t>
            </a:r>
            <a:endParaRPr lang="en-US" sz="2000" b="1" dirty="0">
              <a:solidFill>
                <a:srgbClr val="00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51</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802DEA8-0CE1-9889-7D95-9A386E4EEBF1}"/>
              </a:ext>
            </a:extLst>
          </p:cNvPr>
          <p:cNvSpPr txBox="1"/>
          <p:nvPr/>
        </p:nvSpPr>
        <p:spPr>
          <a:xfrm>
            <a:off x="632800" y="795561"/>
            <a:ext cx="10689812" cy="707886"/>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Develop a new domain adaptation framework for object detection, which </a:t>
            </a:r>
            <a:r>
              <a:rPr lang="en-US" altLang="zh-CN" sz="2000" b="1" dirty="0">
                <a:solidFill>
                  <a:srgbClr val="FF0000"/>
                </a:solidFill>
                <a:latin typeface="Times New Roman" panose="02020603050405020304" pitchFamily="18" charset="0"/>
                <a:cs typeface="Times New Roman" panose="02020603050405020304" pitchFamily="18" charset="0"/>
              </a:rPr>
              <a:t>repositions the focus</a:t>
            </a:r>
            <a:r>
              <a:rPr lang="en-US" altLang="zh-CN" sz="2000" b="1" dirty="0">
                <a:solidFill>
                  <a:srgbClr val="000000"/>
                </a:solidFill>
                <a:latin typeface="Times New Roman" panose="02020603050405020304" pitchFamily="18" charset="0"/>
                <a:cs typeface="Times New Roman" panose="02020603050405020304" pitchFamily="18" charset="0"/>
              </a:rPr>
              <a:t> of the adaptation process, through effective </a:t>
            </a:r>
            <a:r>
              <a:rPr lang="en-US" altLang="zh-CN" sz="2000" b="1" dirty="0">
                <a:solidFill>
                  <a:schemeClr val="accent1"/>
                </a:solidFill>
                <a:latin typeface="Times New Roman" panose="02020603050405020304" pitchFamily="18" charset="0"/>
                <a:cs typeface="Times New Roman" panose="02020603050405020304" pitchFamily="18" charset="0"/>
              </a:rPr>
              <a:t>region mining </a:t>
            </a:r>
            <a:r>
              <a:rPr lang="en-US" altLang="zh-CN" sz="2000" b="1" dirty="0">
                <a:solidFill>
                  <a:srgbClr val="000000"/>
                </a:solidFill>
                <a:latin typeface="Times New Roman" panose="02020603050405020304" pitchFamily="18" charset="0"/>
                <a:cs typeface="Times New Roman" panose="02020603050405020304" pitchFamily="18" charset="0"/>
              </a:rPr>
              <a:t>and </a:t>
            </a:r>
            <a:r>
              <a:rPr lang="en-US" altLang="zh-CN" sz="2000" b="1" dirty="0">
                <a:solidFill>
                  <a:schemeClr val="accent1"/>
                </a:solidFill>
                <a:latin typeface="Times New Roman" panose="02020603050405020304" pitchFamily="18" charset="0"/>
                <a:cs typeface="Times New Roman" panose="02020603050405020304" pitchFamily="18" charset="0"/>
              </a:rPr>
              <a:t>region-based</a:t>
            </a:r>
            <a:r>
              <a:rPr lang="en-US" altLang="zh-CN" sz="2000" b="1" dirty="0">
                <a:solidFill>
                  <a:srgbClr val="000000"/>
                </a:solidFill>
                <a:latin typeface="Times New Roman" panose="02020603050405020304" pitchFamily="18" charset="0"/>
                <a:cs typeface="Times New Roman" panose="02020603050405020304" pitchFamily="18" charset="0"/>
              </a:rPr>
              <a:t> domain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F27672C-BB4C-584B-55BC-5DBA76655771}"/>
              </a:ext>
            </a:extLst>
          </p:cNvPr>
          <p:cNvPicPr>
            <a:picLocks noChangeAspect="1"/>
          </p:cNvPicPr>
          <p:nvPr/>
        </p:nvPicPr>
        <p:blipFill>
          <a:blip r:embed="rId3"/>
          <a:stretch>
            <a:fillRect/>
          </a:stretch>
        </p:blipFill>
        <p:spPr>
          <a:xfrm>
            <a:off x="851645" y="1503447"/>
            <a:ext cx="10745700" cy="4782217"/>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0F2A-CDF8-CFEA-2570-84554E1D04BE}"/>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9482BB2-2C89-6826-A0FA-3978FC4EC2E3}"/>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Region</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Mining</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a:extLst>
              <a:ext uri="{FF2B5EF4-FFF2-40B4-BE49-F238E27FC236}">
                <a16:creationId xmlns:a16="http://schemas.microsoft.com/office/drawing/2014/main" id="{6DF973AC-DEC8-3316-B567-E630C2A0588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9E1BD7EA-7064-C1AA-2913-071E96D6155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EB643CB0-7710-A2C8-B9C6-BCD77567E4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9513B1D-23F7-7841-6A9A-B2168251CCF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CADB301E-8F59-2B27-8B71-423517C04E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sp>
        <p:nvSpPr>
          <p:cNvPr id="27" name="矩形 26">
            <a:extLst>
              <a:ext uri="{FF2B5EF4-FFF2-40B4-BE49-F238E27FC236}">
                <a16:creationId xmlns:a16="http://schemas.microsoft.com/office/drawing/2014/main" id="{55984558-D24C-7748-F388-266B7C91A6F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B7CC5A3-D7D8-6F95-7E93-D7DEB62DB1B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7" name="文本框 6">
            <a:extLst>
              <a:ext uri="{FF2B5EF4-FFF2-40B4-BE49-F238E27FC236}">
                <a16:creationId xmlns:a16="http://schemas.microsoft.com/office/drawing/2014/main" id="{67137EC0-DF7E-DE75-833F-2E65F47C4B0F}"/>
              </a:ext>
            </a:extLst>
          </p:cNvPr>
          <p:cNvSpPr txBox="1"/>
          <p:nvPr/>
        </p:nvSpPr>
        <p:spPr>
          <a:xfrm>
            <a:off x="623999" y="1372185"/>
            <a:ext cx="11181725"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The region mining component first identifies important regions that cover the objects of interest by grouping, and then derives representations for these regions by reassigning the </a:t>
            </a:r>
            <a:r>
              <a:rPr lang="en-US" altLang="zh-CN" sz="1800" dirty="0" err="1">
                <a:solidFill>
                  <a:srgbClr val="000000"/>
                </a:solidFill>
                <a:effectLst/>
                <a:latin typeface="Times New Roman" panose="02020603050405020304" pitchFamily="18" charset="0"/>
                <a:cs typeface="Times New Roman" panose="02020603050405020304" pitchFamily="18" charset="0"/>
              </a:rPr>
              <a:t>RoI</a:t>
            </a:r>
            <a:r>
              <a:rPr lang="en-US" altLang="zh-CN" sz="1800" dirty="0">
                <a:solidFill>
                  <a:srgbClr val="000000"/>
                </a:solidFill>
                <a:effectLst/>
                <a:latin typeface="Times New Roman" panose="02020603050405020304" pitchFamily="18" charset="0"/>
                <a:cs typeface="Times New Roman" panose="02020603050405020304" pitchFamily="18" charset="0"/>
              </a:rPr>
              <a:t> features accordingly.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90C3745-2CE2-12E2-187A-9529B6C23633}"/>
              </a:ext>
            </a:extLst>
          </p:cNvPr>
          <p:cNvSpPr txBox="1"/>
          <p:nvPr/>
        </p:nvSpPr>
        <p:spPr>
          <a:xfrm>
            <a:off x="623999" y="2301368"/>
            <a:ext cx="6176432"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A centroid</a:t>
            </a:r>
            <a:r>
              <a:rPr lang="en-US" altLang="zh-CN" b="1" dirty="0">
                <a:solidFill>
                  <a:srgbClr val="000000"/>
                </a:solidFill>
                <a:latin typeface="Times New Roman" panose="02020603050405020304" pitchFamily="18" charset="0"/>
                <a:cs typeface="Times New Roman" panose="02020603050405020304" pitchFamily="18" charset="0"/>
              </a:rPr>
              <a:t>-based g</a:t>
            </a:r>
            <a:r>
              <a:rPr lang="en-US" altLang="zh-CN" sz="1800" b="1" dirty="0">
                <a:solidFill>
                  <a:srgbClr val="000000"/>
                </a:solidFill>
                <a:effectLst/>
                <a:latin typeface="Times New Roman" panose="02020603050405020304" pitchFamily="18" charset="0"/>
                <a:cs typeface="Times New Roman" panose="02020603050405020304" pitchFamily="18" charset="0"/>
              </a:rPr>
              <a:t>rouping</a:t>
            </a:r>
            <a:r>
              <a:rPr lang="en-US" altLang="zh-CN" b="1" dirty="0">
                <a:solidFill>
                  <a:srgbClr val="000000"/>
                </a:solidFill>
                <a:latin typeface="Times New Roman" panose="02020603050405020304" pitchFamily="18" charset="0"/>
                <a:cs typeface="Times New Roman" panose="02020603050405020304" pitchFamily="18" charset="0"/>
              </a:rPr>
              <a:t> :</a:t>
            </a:r>
            <a:endParaRPr lang="zh-CN" altLang="en-US" b="1"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2CAB200-9FEE-1BE8-D667-A3640F1E0D2D}"/>
                  </a:ext>
                </a:extLst>
              </p:cNvPr>
              <p:cNvSpPr txBox="1"/>
              <p:nvPr/>
            </p:nvSpPr>
            <p:spPr>
              <a:xfrm>
                <a:off x="603998" y="2776310"/>
                <a:ext cx="11324002" cy="668901"/>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Specifically, after the RPN, we get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𝑁</m:t>
                        </m:r>
                      </m:e>
                      <m:sub>
                        <m:r>
                          <a:rPr lang="en-US" altLang="zh-CN" b="0" i="1" smtClean="0">
                            <a:solidFill>
                              <a:srgbClr val="000000"/>
                            </a:solidFill>
                            <a:latin typeface="Cambria Math" panose="02040503050406030204" pitchFamily="18" charset="0"/>
                            <a:cs typeface="Times New Roman" panose="02020603050405020304" pitchFamily="18" charset="0"/>
                          </a:rPr>
                          <m:t>𝑟𝑒𝑔</m:t>
                        </m:r>
                      </m:sub>
                    </m:sSub>
                  </m:oMath>
                </a14:m>
                <a:r>
                  <a:rPr lang="en-US" altLang="zh-CN" dirty="0">
                    <a:solidFill>
                      <a:srgbClr val="000000"/>
                    </a:solidFill>
                    <a:latin typeface="Times New Roman" panose="02020603050405020304" pitchFamily="18" charset="0"/>
                    <a:cs typeface="Times New Roman" panose="02020603050405020304" pitchFamily="18" charset="0"/>
                  </a:rPr>
                  <a:t> region proposals in the form of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𝑐</m:t>
                        </m:r>
                      </m:e>
                      <m:sub>
                        <m:r>
                          <a:rPr lang="en-US" altLang="zh-CN" b="0" i="1" smtClean="0">
                            <a:solidFill>
                              <a:srgbClr val="000000"/>
                            </a:solidFill>
                            <a:latin typeface="Cambria Math" panose="02040503050406030204" pitchFamily="18" charset="0"/>
                            <a:cs typeface="Times New Roman" panose="02020603050405020304" pitchFamily="18" charset="0"/>
                          </a:rPr>
                          <m:t>𝑥</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𝑐</m:t>
                        </m:r>
                      </m:e>
                      <m:sub>
                        <m:r>
                          <a:rPr lang="en-US" altLang="zh-CN" b="0" i="1" smtClean="0">
                            <a:solidFill>
                              <a:srgbClr val="000000"/>
                            </a:solidFill>
                            <a:latin typeface="Cambria Math" panose="02040503050406030204" pitchFamily="18" charset="0"/>
                            <a:cs typeface="Times New Roman" panose="02020603050405020304" pitchFamily="18" charset="0"/>
                          </a:rPr>
                          <m:t>𝑦</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h</a:t>
                </a:r>
                <a:r>
                  <a:rPr lang="en-US" altLang="zh-CN" dirty="0">
                    <a:solidFill>
                      <a:srgbClr val="000000"/>
                    </a:solidFill>
                    <a:latin typeface="Times New Roman" panose="02020603050405020304" pitchFamily="18" charset="0"/>
                    <a:cs typeface="Times New Roman" panose="02020603050405020304" pitchFamily="18" charset="0"/>
                  </a:rPr>
                  <a:t>}. By applying K-means clustering to the center coordinates, we can obtain </a:t>
                </a:r>
                <a:r>
                  <a:rPr lang="en-US" altLang="zh-CN" i="1" dirty="0">
                    <a:solidFill>
                      <a:srgbClr val="000000"/>
                    </a:solidFill>
                    <a:latin typeface="Times New Roman" panose="02020603050405020304" pitchFamily="18" charset="0"/>
                    <a:cs typeface="Times New Roman" panose="02020603050405020304" pitchFamily="18" charset="0"/>
                  </a:rPr>
                  <a:t>K </a:t>
                </a:r>
                <a:r>
                  <a:rPr lang="en-US" altLang="zh-CN" dirty="0">
                    <a:solidFill>
                      <a:srgbClr val="000000"/>
                    </a:solidFill>
                    <a:latin typeface="Times New Roman" panose="02020603050405020304" pitchFamily="18" charset="0"/>
                    <a:cs typeface="Times New Roman" panose="02020603050405020304" pitchFamily="18" charset="0"/>
                  </a:rPr>
                  <a:t>clusters.</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2CAB200-9FEE-1BE8-D667-A3640F1E0D2D}"/>
                  </a:ext>
                </a:extLst>
              </p:cNvPr>
              <p:cNvSpPr txBox="1">
                <a:spLocks noRot="1" noChangeAspect="1" noMove="1" noResize="1" noEditPoints="1" noAdjustHandles="1" noChangeArrowheads="1" noChangeShapeType="1" noTextEdit="1"/>
              </p:cNvSpPr>
              <p:nvPr/>
            </p:nvSpPr>
            <p:spPr>
              <a:xfrm>
                <a:off x="603998" y="2776310"/>
                <a:ext cx="11324002" cy="668901"/>
              </a:xfrm>
              <a:prstGeom prst="rect">
                <a:avLst/>
              </a:prstGeom>
              <a:blipFill>
                <a:blip r:embed="rId3"/>
                <a:stretch>
                  <a:fillRect l="-431" t="-4545" b="-13636"/>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32A0BC6-2D7B-0D1A-403B-8500FC28542A}"/>
              </a:ext>
            </a:extLst>
          </p:cNvPr>
          <p:cNvSpPr txBox="1"/>
          <p:nvPr/>
        </p:nvSpPr>
        <p:spPr>
          <a:xfrm>
            <a:off x="623131" y="3800561"/>
            <a:ext cx="4572000" cy="369332"/>
          </a:xfrm>
          <a:prstGeom prst="rect">
            <a:avLst/>
          </a:prstGeom>
          <a:noFill/>
        </p:spPr>
        <p:txBody>
          <a:bodyPr wrap="square" rtlCol="0" anchor="t">
            <a:spAutoFit/>
          </a:bodyPr>
          <a:lstStyle/>
          <a:p>
            <a:r>
              <a:rPr lang="en-US" altLang="zh-CN" b="1" dirty="0">
                <a:solidFill>
                  <a:srgbClr val="000000"/>
                </a:solidFill>
                <a:latin typeface="Times New Roman" panose="02020603050405020304" pitchFamily="18" charset="0"/>
                <a:cs typeface="Times New Roman" panose="02020603050405020304" pitchFamily="18" charset="0"/>
              </a:rPr>
              <a:t>Feature Reassignment :</a:t>
            </a:r>
            <a:r>
              <a:rPr lang="zh-CN" altLang="en-US" b="1" dirty="0">
                <a:solidFill>
                  <a:srgbClr val="000000"/>
                </a:solidFill>
                <a:latin typeface="Times New Roman" panose="02020603050405020304" pitchFamily="18" charset="0"/>
                <a:cs typeface="Times New Roman" panose="02020603050405020304" pitchFamily="18" charset="0"/>
              </a:rPr>
              <a:t> </a:t>
            </a:r>
          </a:p>
        </p:txBody>
      </p:sp>
      <p:sp>
        <p:nvSpPr>
          <p:cNvPr id="3" name="文本框 2">
            <a:extLst>
              <a:ext uri="{FF2B5EF4-FFF2-40B4-BE49-F238E27FC236}">
                <a16:creationId xmlns:a16="http://schemas.microsoft.com/office/drawing/2014/main" id="{CD822956-26EA-BC29-9142-3C9784345315}"/>
              </a:ext>
            </a:extLst>
          </p:cNvPr>
          <p:cNvSpPr txBox="1"/>
          <p:nvPr/>
        </p:nvSpPr>
        <p:spPr>
          <a:xfrm>
            <a:off x="623131" y="4245923"/>
            <a:ext cx="10800001"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Given the selected regions, we derive the feature representations thereof by reassigning the </a:t>
            </a:r>
            <a:r>
              <a:rPr lang="en-US" altLang="zh-CN" sz="1800" dirty="0" err="1">
                <a:solidFill>
                  <a:srgbClr val="000000"/>
                </a:solidFill>
                <a:effectLst/>
                <a:latin typeface="Times New Roman" panose="02020603050405020304" pitchFamily="18" charset="0"/>
                <a:cs typeface="Times New Roman" panose="02020603050405020304" pitchFamily="18" charset="0"/>
              </a:rPr>
              <a:t>RoI</a:t>
            </a:r>
            <a:r>
              <a:rPr lang="en-US" altLang="zh-CN" sz="1800" dirty="0">
                <a:solidFill>
                  <a:srgbClr val="000000"/>
                </a:solidFill>
                <a:effectLst/>
                <a:latin typeface="Times New Roman" panose="02020603050405020304" pitchFamily="18" charset="0"/>
                <a:cs typeface="Times New Roman" panose="02020603050405020304" pitchFamily="18" charset="0"/>
              </a:rPr>
              <a:t> features according to the grouping results.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98DF58B-0086-8468-0ED4-3F6F8F314FBF}"/>
                  </a:ext>
                </a:extLst>
              </p:cNvPr>
              <p:cNvSpPr txBox="1"/>
              <p:nvPr/>
            </p:nvSpPr>
            <p:spPr>
              <a:xfrm>
                <a:off x="623131" y="5069467"/>
                <a:ext cx="11324002" cy="669992"/>
              </a:xfrm>
              <a:prstGeom prst="rect">
                <a:avLst/>
              </a:prstGeom>
              <a:noFill/>
            </p:spPr>
            <p:txBody>
              <a:bodyPr wrap="square">
                <a:spAutoFit/>
              </a:bodyPr>
              <a:lstStyle/>
              <a:p>
                <a:pPr algn="just"/>
                <a:r>
                  <a:rPr lang="en-US" altLang="zh-CN" dirty="0">
                    <a:solidFill>
                      <a:srgbClr val="000000"/>
                    </a:solidFill>
                    <a:latin typeface="Times New Roman" panose="02020603050405020304" pitchFamily="18" charset="0"/>
                    <a:cs typeface="Times New Roman" panose="02020603050405020304" pitchFamily="18" charset="0"/>
                  </a:rPr>
                  <a:t>Specifically, each region is associated with a subset of region proposals assigned to the corresponding K-means cluster. By stacking the corresponding </a:t>
                </a:r>
                <a:r>
                  <a:rPr lang="en-US" altLang="zh-CN" dirty="0" err="1">
                    <a:solidFill>
                      <a:srgbClr val="000000"/>
                    </a:solidFill>
                    <a:latin typeface="Times New Roman" panose="02020603050405020304" pitchFamily="18" charset="0"/>
                    <a:cs typeface="Times New Roman" panose="02020603050405020304" pitchFamily="18" charset="0"/>
                  </a:rPr>
                  <a:t>RoI</a:t>
                </a:r>
                <a:r>
                  <a:rPr lang="en-US" altLang="zh-CN" dirty="0">
                    <a:solidFill>
                      <a:srgbClr val="000000"/>
                    </a:solidFill>
                    <a:latin typeface="Times New Roman" panose="02020603050405020304" pitchFamily="18" charset="0"/>
                    <a:cs typeface="Times New Roman" panose="02020603050405020304" pitchFamily="18" charset="0"/>
                  </a:rPr>
                  <a:t> features, we can obtain a matrix </a:t>
                </a:r>
                <a14:m>
                  <m:oMath xmlns:m="http://schemas.openxmlformats.org/officeDocument/2006/math">
                    <m:sSub>
                      <m:sSubPr>
                        <m:ctrlPr>
                          <a:rPr lang="el-GR"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Θ</m:t>
                        </m:r>
                      </m:e>
                      <m:sub>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zh-CN" altLang="el-GR"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𝜖</m:t>
                    </m:r>
                    <m:sSup>
                      <m:sSupPr>
                        <m:ctrlPr>
                          <a:rPr lang="en-US"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ℝ</m:t>
                        </m:r>
                      </m:e>
                      <m:sup>
                        <m:sSub>
                          <m:sSubPr>
                            <m:ctrlPr>
                              <a:rPr lang="en-US"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𝑚</m:t>
                            </m:r>
                          </m:e>
                          <m:sub>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𝑑</m:t>
                        </m:r>
                      </m:sup>
                    </m:sSup>
                  </m:oMath>
                </a14:m>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to represent the </a:t>
                </a:r>
                <a:r>
                  <a:rPr lang="en-US" altLang="zh-CN" i="1" dirty="0">
                    <a:solidFill>
                      <a:srgbClr val="000000"/>
                    </a:solidFill>
                    <a:latin typeface="Times New Roman" panose="02020603050405020304" pitchFamily="18" charset="0"/>
                    <a:cs typeface="Times New Roman" panose="02020603050405020304" pitchFamily="18" charset="0"/>
                  </a:rPr>
                  <a:t>k</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err="1">
                    <a:solidFill>
                      <a:srgbClr val="000000"/>
                    </a:solidFill>
                    <a:latin typeface="Times New Roman" panose="02020603050405020304" pitchFamily="18" charset="0"/>
                    <a:cs typeface="Times New Roman" panose="02020603050405020304" pitchFamily="18" charset="0"/>
                  </a:rPr>
                  <a:t>th</a:t>
                </a:r>
                <a:r>
                  <a:rPr lang="en-US" altLang="zh-CN" dirty="0">
                    <a:solidFill>
                      <a:srgbClr val="000000"/>
                    </a:solidFill>
                    <a:latin typeface="Times New Roman" panose="02020603050405020304" pitchFamily="18" charset="0"/>
                    <a:cs typeface="Times New Roman" panose="02020603050405020304" pitchFamily="18" charset="0"/>
                  </a:rPr>
                  <a:t> region.</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F98DF58B-0086-8468-0ED4-3F6F8F314FBF}"/>
                  </a:ext>
                </a:extLst>
              </p:cNvPr>
              <p:cNvSpPr txBox="1">
                <a:spLocks noRot="1" noChangeAspect="1" noMove="1" noResize="1" noEditPoints="1" noAdjustHandles="1" noChangeArrowheads="1" noChangeShapeType="1" noTextEdit="1"/>
              </p:cNvSpPr>
              <p:nvPr/>
            </p:nvSpPr>
            <p:spPr>
              <a:xfrm>
                <a:off x="623131" y="5069467"/>
                <a:ext cx="11324002" cy="669992"/>
              </a:xfrm>
              <a:prstGeom prst="rect">
                <a:avLst/>
              </a:prstGeom>
              <a:blipFill>
                <a:blip r:embed="rId4"/>
                <a:stretch>
                  <a:fillRect l="-431" t="-5455" r="-484" b="-10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09459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Region</a:t>
            </a:r>
            <a:r>
              <a:rPr lang="zh-CN" altLang="en-US" sz="2000" b="1" dirty="0">
                <a:solidFill>
                  <a:srgbClr val="0174AB"/>
                </a:solidFill>
                <a:latin typeface="Arial" panose="020B0604020202020204" pitchFamily="34" charset="0"/>
                <a:cs typeface="Arial" panose="020B0604020202020204" pitchFamily="34" charset="0"/>
              </a:rPr>
              <a:t> </a:t>
            </a:r>
            <a:r>
              <a:rPr lang="en-US" altLang="zh-CN" sz="2000" b="1" dirty="0">
                <a:solidFill>
                  <a:srgbClr val="0174AB"/>
                </a:solidFill>
                <a:latin typeface="Arial" panose="020B0604020202020204" pitchFamily="34" charset="0"/>
                <a:cs typeface="Arial" panose="020B0604020202020204" pitchFamily="34" charset="0"/>
              </a:rPr>
              <a:t>Mining</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8" name="图片 17">
            <a:extLst>
              <a:ext uri="{FF2B5EF4-FFF2-40B4-BE49-F238E27FC236}">
                <a16:creationId xmlns:a16="http://schemas.microsoft.com/office/drawing/2014/main" id="{117B1256-6299-34E2-58C9-954A9D8633D0}"/>
              </a:ext>
            </a:extLst>
          </p:cNvPr>
          <p:cNvPicPr>
            <a:picLocks noChangeAspect="1"/>
          </p:cNvPicPr>
          <p:nvPr/>
        </p:nvPicPr>
        <p:blipFill>
          <a:blip r:embed="rId3"/>
          <a:stretch>
            <a:fillRect/>
          </a:stretch>
        </p:blipFill>
        <p:spPr>
          <a:xfrm>
            <a:off x="480000" y="2349000"/>
            <a:ext cx="10968603" cy="2889476"/>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4E6E-26FD-8033-2232-630F85C9CFAF}"/>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40DAC794-72E3-E348-66AB-96E38B17F370}"/>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82E5600-DE16-9415-1916-5EE5E6365A7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9E6AA64-E272-F3CA-DAA7-2E07DC6C420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CF78FCB-60DF-C9E1-7D30-195E553C1F7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0D729D8-7B03-A5C0-CDE7-5C1F3AEEBB8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sp>
        <p:nvSpPr>
          <p:cNvPr id="27" name="矩形 26">
            <a:extLst>
              <a:ext uri="{FF2B5EF4-FFF2-40B4-BE49-F238E27FC236}">
                <a16:creationId xmlns:a16="http://schemas.microsoft.com/office/drawing/2014/main" id="{4FDC98CC-46C9-DA39-81D1-F9B3B304DDD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1C8F52D-66D0-076D-F5A4-FA4107090B0C}"/>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9" name="文本框 8">
            <a:extLst>
              <a:ext uri="{FF2B5EF4-FFF2-40B4-BE49-F238E27FC236}">
                <a16:creationId xmlns:a16="http://schemas.microsoft.com/office/drawing/2014/main" id="{36AD72F0-692C-3879-984B-CB610C1E3702}"/>
              </a:ext>
            </a:extLst>
          </p:cNvPr>
          <p:cNvSpPr txBox="1"/>
          <p:nvPr/>
        </p:nvSpPr>
        <p:spPr>
          <a:xfrm>
            <a:off x="512688" y="1269000"/>
            <a:ext cx="11148794"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After deriving the important regions and their feature representations, we align target regions to the source distributions in an adversarial manner.</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86A66F3-00F3-3998-9725-2B495CFBDEF9}"/>
              </a:ext>
            </a:extLst>
          </p:cNvPr>
          <p:cNvSpPr txBox="1"/>
          <p:nvPr/>
        </p:nvSpPr>
        <p:spPr>
          <a:xfrm>
            <a:off x="521603" y="83045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Adjusted Region-level Alignment</a:t>
            </a:r>
            <a:endParaRPr lang="zh-CN" altLang="en-US" sz="2000" b="1" dirty="0">
              <a:solidFill>
                <a:srgbClr val="0174AB"/>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5B4E11A-7FBF-4108-FD0E-AC03188BCF49}"/>
                  </a:ext>
                </a:extLst>
              </p:cNvPr>
              <p:cNvSpPr txBox="1"/>
              <p:nvPr/>
            </p:nvSpPr>
            <p:spPr>
              <a:xfrm>
                <a:off x="552000" y="1989000"/>
                <a:ext cx="10872000" cy="1486625"/>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Region-Level Adversarial Alignment:</a:t>
                </a:r>
              </a:p>
              <a:p>
                <a:pPr algn="just"/>
                <a:r>
                  <a:rPr lang="en-US" altLang="zh-CN" dirty="0">
                    <a:solidFill>
                      <a:srgbClr val="000000"/>
                    </a:solidFill>
                    <a:latin typeface="Times New Roman" panose="02020603050405020304" pitchFamily="18" charset="0"/>
                    <a:cs typeface="Times New Roman" panose="02020603050405020304" pitchFamily="18" charset="0"/>
                  </a:rPr>
                  <a:t>we attach two generators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a:solidFill>
                              <a:srgbClr val="000000"/>
                            </a:solidFill>
                            <a:latin typeface="Cambria Math" panose="02040503050406030204" pitchFamily="18" charset="0"/>
                            <a:cs typeface="Times New Roman" panose="02020603050405020304" pitchFamily="18" charset="0"/>
                          </a:rPr>
                          <m:t>𝐺</m:t>
                        </m:r>
                      </m:e>
                      <m:sub>
                        <m:r>
                          <a:rPr lang="en-US" altLang="zh-CN">
                            <a:solidFill>
                              <a:srgbClr val="000000"/>
                            </a:solidFill>
                            <a:latin typeface="Cambria Math" panose="02040503050406030204" pitchFamily="18" charset="0"/>
                            <a:cs typeface="Times New Roman" panose="02020603050405020304" pitchFamily="18" charset="0"/>
                          </a:rPr>
                          <m:t>𝑠</m:t>
                        </m:r>
                      </m:sub>
                    </m:sSub>
                  </m:oMath>
                </a14:m>
                <a:r>
                  <a:rPr lang="en-US" altLang="zh-CN"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a:solidFill>
                              <a:srgbClr val="000000"/>
                            </a:solidFill>
                            <a:latin typeface="Cambria Math" panose="02040503050406030204" pitchFamily="18" charset="0"/>
                            <a:cs typeface="Times New Roman" panose="02020603050405020304" pitchFamily="18" charset="0"/>
                          </a:rPr>
                          <m:t>𝐺</m:t>
                        </m:r>
                      </m:e>
                      <m:sub>
                        <m:r>
                          <a:rPr lang="en-US" altLang="zh-CN">
                            <a:solidFill>
                              <a:srgbClr val="000000"/>
                            </a:solidFill>
                            <a:latin typeface="Cambria Math" panose="02040503050406030204" pitchFamily="18" charset="0"/>
                            <a:cs typeface="Times New Roman" panose="02020603050405020304" pitchFamily="18" charset="0"/>
                          </a:rPr>
                          <m:t>𝑡</m:t>
                        </m:r>
                      </m:sub>
                    </m:sSub>
                  </m:oMath>
                </a14:m>
                <a:r>
                  <a:rPr lang="en-US" altLang="zh-CN" dirty="0">
                    <a:solidFill>
                      <a:srgbClr val="000000"/>
                    </a:solidFill>
                    <a:latin typeface="Times New Roman" panose="02020603050405020304" pitchFamily="18" charset="0"/>
                    <a:cs typeface="Times New Roman" panose="02020603050405020304" pitchFamily="18" charset="0"/>
                  </a:rPr>
                  <a:t> to reconstruct the mined K regions based on the cluster-wise feature representations </a:t>
                </a:r>
                <a14:m>
                  <m:oMath xmlns:m="http://schemas.openxmlformats.org/officeDocument/2006/math">
                    <m:acc>
                      <m:accPr>
                        <m:chr m:val="̂"/>
                        <m:ctrlPr>
                          <a:rPr lang="en-US" altLang="zh-CN" i="1" dirty="0" smtClean="0">
                            <a:solidFill>
                              <a:srgbClr val="000000"/>
                            </a:solidFill>
                            <a:latin typeface="Cambria Math" panose="02040503050406030204" pitchFamily="18" charset="0"/>
                            <a:cs typeface="Times New Roman" panose="02020603050405020304" pitchFamily="18" charset="0"/>
                          </a:rPr>
                        </m:ctrlPr>
                      </m:accPr>
                      <m:e>
                        <m:r>
                          <m:rPr>
                            <m:sty m:val="p"/>
                          </m:rPr>
                          <a:rPr lang="en-US" altLang="zh-CN" dirty="0">
                            <a:solidFill>
                              <a:srgbClr val="000000"/>
                            </a:solidFill>
                            <a:latin typeface="Cambria Math" panose="02040503050406030204" pitchFamily="18" charset="0"/>
                            <a:cs typeface="Times New Roman" panose="02020603050405020304" pitchFamily="18" charset="0"/>
                          </a:rPr>
                          <m:t>Θ</m:t>
                        </m:r>
                      </m:e>
                    </m:acc>
                  </m:oMath>
                </a14:m>
                <a:r>
                  <a:rPr lang="en-US" altLang="zh-CN" dirty="0">
                    <a:solidFill>
                      <a:srgbClr val="000000"/>
                    </a:solidFill>
                    <a:latin typeface="Times New Roman" panose="02020603050405020304" pitchFamily="18" charset="0"/>
                    <a:cs typeface="Times New Roman" panose="02020603050405020304" pitchFamily="18" charset="0"/>
                  </a:rPr>
                  <a:t>. We also introduce two discriminators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𝐷</m:t>
                        </m:r>
                      </m:e>
                      <m:sub>
                        <m:r>
                          <a:rPr lang="en-US" altLang="zh-CN">
                            <a:solidFill>
                              <a:srgbClr val="000000"/>
                            </a:solidFill>
                            <a:latin typeface="Cambria Math" panose="02040503050406030204" pitchFamily="18" charset="0"/>
                            <a:cs typeface="Times New Roman" panose="02020603050405020304" pitchFamily="18" charset="0"/>
                          </a:rPr>
                          <m:t>𝑠</m:t>
                        </m:r>
                      </m:sub>
                    </m:sSub>
                  </m:oMath>
                </a14:m>
                <a:r>
                  <a:rPr lang="en-US" altLang="zh-CN"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𝐷</m:t>
                        </m:r>
                      </m:e>
                      <m:sub>
                        <m:r>
                          <a:rPr lang="en-US" altLang="zh-CN" b="0" i="1" smtClean="0">
                            <a:solidFill>
                              <a:srgbClr val="000000"/>
                            </a:solidFill>
                            <a:latin typeface="Cambria Math" panose="02040503050406030204" pitchFamily="18" charset="0"/>
                            <a:cs typeface="Times New Roman" panose="02020603050405020304" pitchFamily="18" charset="0"/>
                          </a:rPr>
                          <m:t>𝑡</m:t>
                        </m:r>
                      </m:sub>
                    </m:sSub>
                  </m:oMath>
                </a14:m>
                <a:r>
                  <a:rPr lang="en-US" altLang="zh-CN" dirty="0">
                    <a:solidFill>
                      <a:srgbClr val="000000"/>
                    </a:solidFill>
                    <a:latin typeface="Times New Roman" panose="02020603050405020304" pitchFamily="18" charset="0"/>
                    <a:cs typeface="Times New Roman" panose="02020603050405020304" pitchFamily="18" charset="0"/>
                  </a:rPr>
                  <a:t> to distinguish the real and fake inputs and impose the domain alignment constraints. The standard joint objective is shown as follows, which combines both </a:t>
                </a:r>
              </a:p>
              <a:p>
                <a:pPr algn="just"/>
                <a:r>
                  <a:rPr lang="en-US" altLang="zh-CN" i="1" dirty="0">
                    <a:solidFill>
                      <a:srgbClr val="000000"/>
                    </a:solidFill>
                    <a:latin typeface="Times New Roman" panose="02020603050405020304" pitchFamily="18" charset="0"/>
                    <a:cs typeface="Times New Roman" panose="02020603050405020304" pitchFamily="18" charset="0"/>
                  </a:rPr>
                  <a:t>within-domain</a:t>
                </a:r>
                <a:r>
                  <a:rPr lang="en-US" altLang="zh-CN" dirty="0">
                    <a:solidFill>
                      <a:srgbClr val="000000"/>
                    </a:solidFill>
                    <a:latin typeface="Times New Roman" panose="02020603050405020304" pitchFamily="18" charset="0"/>
                    <a:cs typeface="Times New Roman" panose="02020603050405020304" pitchFamily="18" charset="0"/>
                  </a:rPr>
                  <a:t> and </a:t>
                </a:r>
                <a:r>
                  <a:rPr lang="en-US" altLang="zh-CN" i="1" dirty="0">
                    <a:solidFill>
                      <a:srgbClr val="000000"/>
                    </a:solidFill>
                    <a:latin typeface="Times New Roman" panose="02020603050405020304" pitchFamily="18" charset="0"/>
                    <a:cs typeface="Times New Roman" panose="02020603050405020304" pitchFamily="18" charset="0"/>
                  </a:rPr>
                  <a:t>cross-domain</a:t>
                </a:r>
                <a:r>
                  <a:rPr lang="en-US" altLang="zh-CN" dirty="0">
                    <a:solidFill>
                      <a:srgbClr val="000000"/>
                    </a:solidFill>
                    <a:latin typeface="Times New Roman" panose="02020603050405020304" pitchFamily="18" charset="0"/>
                    <a:cs typeface="Times New Roman" panose="02020603050405020304" pitchFamily="18" charset="0"/>
                  </a:rPr>
                  <a:t> losses, as:</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5B4E11A-7FBF-4108-FD0E-AC03188BCF49}"/>
                  </a:ext>
                </a:extLst>
              </p:cNvPr>
              <p:cNvSpPr txBox="1">
                <a:spLocks noRot="1" noChangeAspect="1" noMove="1" noResize="1" noEditPoints="1" noAdjustHandles="1" noChangeArrowheads="1" noChangeShapeType="1" noTextEdit="1"/>
              </p:cNvSpPr>
              <p:nvPr/>
            </p:nvSpPr>
            <p:spPr>
              <a:xfrm>
                <a:off x="552000" y="1989000"/>
                <a:ext cx="10872000" cy="1486625"/>
              </a:xfrm>
              <a:prstGeom prst="rect">
                <a:avLst/>
              </a:prstGeom>
              <a:blipFill>
                <a:blip r:embed="rId3"/>
                <a:stretch>
                  <a:fillRect l="-505" t="-2049" r="-449" b="-5738"/>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04C57A59-73A1-4AE0-9D14-D5461A63666F}"/>
              </a:ext>
            </a:extLst>
          </p:cNvPr>
          <p:cNvPicPr>
            <a:picLocks noChangeAspect="1"/>
          </p:cNvPicPr>
          <p:nvPr/>
        </p:nvPicPr>
        <p:blipFill>
          <a:blip r:embed="rId4"/>
          <a:stretch>
            <a:fillRect/>
          </a:stretch>
        </p:blipFill>
        <p:spPr>
          <a:xfrm>
            <a:off x="3864000" y="3797576"/>
            <a:ext cx="5048955" cy="714475"/>
          </a:xfrm>
          <a:prstGeom prst="rect">
            <a:avLst/>
          </a:prstGeom>
        </p:spPr>
      </p:pic>
      <p:pic>
        <p:nvPicPr>
          <p:cNvPr id="18" name="图片 17">
            <a:extLst>
              <a:ext uri="{FF2B5EF4-FFF2-40B4-BE49-F238E27FC236}">
                <a16:creationId xmlns:a16="http://schemas.microsoft.com/office/drawing/2014/main" id="{CFA7D604-6E44-8105-DA44-8ED227995C3F}"/>
              </a:ext>
            </a:extLst>
          </p:cNvPr>
          <p:cNvPicPr>
            <a:picLocks noChangeAspect="1"/>
          </p:cNvPicPr>
          <p:nvPr/>
        </p:nvPicPr>
        <p:blipFill>
          <a:blip r:embed="rId5"/>
          <a:stretch>
            <a:fillRect/>
          </a:stretch>
        </p:blipFill>
        <p:spPr>
          <a:xfrm>
            <a:off x="3792000" y="4966849"/>
            <a:ext cx="5353797" cy="600159"/>
          </a:xfrm>
          <a:prstGeom prst="rect">
            <a:avLst/>
          </a:prstGeom>
        </p:spPr>
      </p:pic>
    </p:spTree>
    <p:extLst>
      <p:ext uri="{BB962C8B-B14F-4D97-AF65-F5344CB8AC3E}">
        <p14:creationId xmlns:p14="http://schemas.microsoft.com/office/powerpoint/2010/main" val="161623295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CDFC-BA36-AF25-0355-DBA3721F4ACD}"/>
            </a:ext>
          </a:extLst>
        </p:cNvPr>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BDC6515-0349-19EB-5D40-1850C22ACED9}"/>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3353D51E-D984-9EDC-4731-D4D3867DA29B}"/>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730A4F7F-8274-7A09-D5CC-8C3BEAC6A9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292D80B-E283-9935-2FFE-B67E1DA6E06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DED0F515-B860-2760-C765-7A5FD27D224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sp>
        <p:nvSpPr>
          <p:cNvPr id="27" name="矩形 26">
            <a:extLst>
              <a:ext uri="{FF2B5EF4-FFF2-40B4-BE49-F238E27FC236}">
                <a16:creationId xmlns:a16="http://schemas.microsoft.com/office/drawing/2014/main" id="{AFBB65ED-5885-CF2C-B7C3-7B81A83F88C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67A4B76-57A8-4B74-2B5A-AC5F7BBCE498}"/>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9" name="文本框 8">
            <a:extLst>
              <a:ext uri="{FF2B5EF4-FFF2-40B4-BE49-F238E27FC236}">
                <a16:creationId xmlns:a16="http://schemas.microsoft.com/office/drawing/2014/main" id="{674AB68B-450D-2922-77B2-B088D1C55401}"/>
              </a:ext>
            </a:extLst>
          </p:cNvPr>
          <p:cNvSpPr txBox="1"/>
          <p:nvPr/>
        </p:nvSpPr>
        <p:spPr>
          <a:xfrm>
            <a:off x="512688" y="1269000"/>
            <a:ext cx="11148794" cy="646331"/>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After deriving the important regions and their feature representations, we align target regions to the source distributions in an adversarial manner.</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17887A4-EE8A-A098-721D-9E1EA59F60D7}"/>
              </a:ext>
            </a:extLst>
          </p:cNvPr>
          <p:cNvSpPr txBox="1"/>
          <p:nvPr/>
        </p:nvSpPr>
        <p:spPr>
          <a:xfrm>
            <a:off x="521603" y="83045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Adjusted Region-level Alignment</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D471A138-90F8-F2E6-AF24-B68725A3948D}"/>
              </a:ext>
            </a:extLst>
          </p:cNvPr>
          <p:cNvSpPr txBox="1"/>
          <p:nvPr/>
        </p:nvSpPr>
        <p:spPr>
          <a:xfrm>
            <a:off x="513403" y="1838606"/>
            <a:ext cx="10872000" cy="1200329"/>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Weighting Estimator:</a:t>
            </a:r>
          </a:p>
          <a:p>
            <a:pPr algn="just"/>
            <a:r>
              <a:rPr lang="en-US" altLang="zh-CN" dirty="0">
                <a:solidFill>
                  <a:srgbClr val="000000"/>
                </a:solidFill>
                <a:latin typeface="Times New Roman" panose="02020603050405020304" pitchFamily="18" charset="0"/>
                <a:cs typeface="Times New Roman" panose="02020603050405020304" pitchFamily="18" charset="0"/>
              </a:rPr>
              <a:t>Introduce the estimator to weigh the target regions according to how closely they match the source ones. We train the estimator to discriminate representations between source region proposals (labeled as 1) and target proposals (labeled as 0), and the binary cross-entropy loss is used as the objective function.</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B7A5D218-C97C-C6DF-A13D-C601F22E69BE}"/>
              </a:ext>
            </a:extLst>
          </p:cNvPr>
          <p:cNvPicPr>
            <a:picLocks noChangeAspect="1"/>
          </p:cNvPicPr>
          <p:nvPr/>
        </p:nvPicPr>
        <p:blipFill>
          <a:blip r:embed="rId3"/>
          <a:stretch>
            <a:fillRect/>
          </a:stretch>
        </p:blipFill>
        <p:spPr>
          <a:xfrm>
            <a:off x="3644031" y="2976011"/>
            <a:ext cx="4610743" cy="79068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11C95B0-8A84-866D-4A8C-974622DFE903}"/>
                  </a:ext>
                </a:extLst>
              </p:cNvPr>
              <p:cNvSpPr txBox="1"/>
              <p:nvPr/>
            </p:nvSpPr>
            <p:spPr>
              <a:xfrm>
                <a:off x="628500" y="3724810"/>
                <a:ext cx="10872000" cy="1209627"/>
              </a:xfrm>
              <a:prstGeom prst="rect">
                <a:avLst/>
              </a:prstGeom>
              <a:noFill/>
            </p:spPr>
            <p:txBody>
              <a:bodyPr wrap="square">
                <a:spAutoFit/>
              </a:bodyPr>
              <a:lstStyle/>
              <a:p>
                <a:pPr algn="just"/>
                <a:r>
                  <a:rPr lang="en-US" altLang="zh-CN" dirty="0">
                    <a:solidFill>
                      <a:srgbClr val="000000"/>
                    </a:solidFill>
                    <a:latin typeface="Times New Roman" panose="02020603050405020304" pitchFamily="18" charset="0"/>
                    <a:cs typeface="Times New Roman" panose="02020603050405020304" pitchFamily="18" charset="0"/>
                  </a:rPr>
                  <a:t>The scores from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𝐷</m:t>
                        </m:r>
                      </m:e>
                      <m:sub>
                        <m:r>
                          <a:rPr lang="en-US" altLang="zh-CN" b="0" i="1" smtClean="0">
                            <a:solidFill>
                              <a:srgbClr val="000000"/>
                            </a:solidFill>
                            <a:latin typeface="Cambria Math" panose="02040503050406030204" pitchFamily="18" charset="0"/>
                            <a:cs typeface="Times New Roman" panose="02020603050405020304" pitchFamily="18" charset="0"/>
                          </a:rPr>
                          <m:t>𝑤</m:t>
                        </m:r>
                      </m:sub>
                    </m:sSub>
                  </m:oMath>
                </a14:m>
                <a:r>
                  <a:rPr lang="en-US" altLang="zh-CN" dirty="0">
                    <a:solidFill>
                      <a:srgbClr val="000000"/>
                    </a:solidFill>
                    <a:latin typeface="Times New Roman" panose="02020603050405020304" pitchFamily="18" charset="0"/>
                    <a:cs typeface="Times New Roman" panose="02020603050405020304" pitchFamily="18" charset="0"/>
                  </a:rPr>
                  <a:t> are good indicators on how well a target region matches the source. We turn these scores into weights for target regions, by applying the sigmoid activation function to the output of estimator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𝐷</m:t>
                        </m:r>
                      </m:e>
                      <m:sub>
                        <m:r>
                          <a:rPr lang="en-US" altLang="zh-CN" i="1">
                            <a:solidFill>
                              <a:srgbClr val="000000"/>
                            </a:solidFill>
                            <a:latin typeface="Cambria Math" panose="02040503050406030204" pitchFamily="18" charset="0"/>
                            <a:cs typeface="Times New Roman" panose="02020603050405020304" pitchFamily="18" charset="0"/>
                          </a:rPr>
                          <m:t>𝑤</m:t>
                        </m:r>
                      </m:sub>
                    </m:sSub>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dirty="0">
                            <a:solidFill>
                              <a:srgbClr val="000000"/>
                            </a:solidFill>
                            <a:latin typeface="Cambria Math" panose="02040503050406030204" pitchFamily="18" charset="0"/>
                            <a:cs typeface="Times New Roman" panose="02020603050405020304" pitchFamily="18" charset="0"/>
                          </a:rPr>
                        </m:ctrlPr>
                      </m:accPr>
                      <m:e>
                        <m:r>
                          <m:rPr>
                            <m:sty m:val="p"/>
                          </m:rPr>
                          <a:rPr lang="en-US" altLang="zh-CN" dirty="0">
                            <a:solidFill>
                              <a:srgbClr val="000000"/>
                            </a:solidFill>
                            <a:latin typeface="Cambria Math" panose="02040503050406030204" pitchFamily="18" charset="0"/>
                            <a:cs typeface="Times New Roman" panose="02020603050405020304" pitchFamily="18" charset="0"/>
                          </a:rPr>
                          <m:t>Θ</m:t>
                        </m:r>
                      </m:e>
                    </m:acc>
                  </m:oMath>
                </a14:m>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l-GR"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𝜖</m:t>
                    </m:r>
                    <m:sSup>
                      <m:sSupPr>
                        <m:ctrlP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𝐾</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𝑚</m:t>
                        </m:r>
                      </m:sup>
                    </m:sSup>
                  </m:oMath>
                </a14:m>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and taking the average, thus obtaining the weighting score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zh-CN" altLang="en-US"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𝒲</m:t>
                        </m:r>
                      </m:e>
                      <m:sub>
                        <m:r>
                          <a:rPr lang="en-US" altLang="zh-CN" b="0" i="1" smtClean="0">
                            <a:solidFill>
                              <a:srgbClr val="000000"/>
                            </a:solidFill>
                            <a:latin typeface="Cambria Math" panose="02040503050406030204" pitchFamily="18" charset="0"/>
                            <a:cs typeface="Times New Roman" panose="02020603050405020304" pitchFamily="18" charset="0"/>
                          </a:rPr>
                          <m:t>𝑡</m:t>
                        </m:r>
                      </m:sub>
                    </m:sSub>
                    <m:r>
                      <a:rPr lang="en-US" altLang="zh-CN" b="0" i="1" smtClean="0">
                        <a:solidFill>
                          <a:srgbClr val="000000"/>
                        </a:solidFill>
                        <a:latin typeface="Cambria Math" panose="02040503050406030204" pitchFamily="18" charset="0"/>
                        <a:cs typeface="Times New Roman" panose="02020603050405020304" pitchFamily="18" charset="0"/>
                      </a:rPr>
                      <m:t> </m:t>
                    </m:r>
                    <m:r>
                      <a:rPr lang="zh-CN" altLang="el-GR"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𝜖</m:t>
                    </m:r>
                    <m:sSup>
                      <m:sSupPr>
                        <m:ctrlP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𝐾</m:t>
                        </m:r>
                      </m:sup>
                    </m:sSup>
                  </m:oMath>
                </a14:m>
                <a:r>
                  <a:rPr lang="en-US" altLang="zh-CN" dirty="0">
                    <a:solidFill>
                      <a:srgbClr val="000000"/>
                    </a:solidFill>
                    <a:latin typeface="Times New Roman" panose="02020603050405020304" pitchFamily="18" charset="0"/>
                    <a:cs typeface="Times New Roman" panose="02020603050405020304" pitchFamily="18" charset="0"/>
                  </a:rPr>
                  <a:t> . Since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zh-CN" altLang="en-US"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𝒲</m:t>
                        </m:r>
                      </m:e>
                      <m:sub>
                        <m:r>
                          <a:rPr lang="en-US" altLang="zh-CN" i="1">
                            <a:solidFill>
                              <a:srgbClr val="000000"/>
                            </a:solidFill>
                            <a:latin typeface="Cambria Math" panose="02040503050406030204" pitchFamily="18" charset="0"/>
                            <a:cs typeface="Times New Roman" panose="02020603050405020304" pitchFamily="18" charset="0"/>
                          </a:rPr>
                          <m:t>𝑡</m:t>
                        </m:r>
                      </m:sub>
                    </m:sSub>
                  </m:oMath>
                </a14:m>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assigns  weights for target regions. It applies to the terms involving target domain only:</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11C95B0-8A84-866D-4A8C-974622DFE903}"/>
                  </a:ext>
                </a:extLst>
              </p:cNvPr>
              <p:cNvSpPr txBox="1">
                <a:spLocks noRot="1" noChangeAspect="1" noMove="1" noResize="1" noEditPoints="1" noAdjustHandles="1" noChangeArrowheads="1" noChangeShapeType="1" noTextEdit="1"/>
              </p:cNvSpPr>
              <p:nvPr/>
            </p:nvSpPr>
            <p:spPr>
              <a:xfrm>
                <a:off x="628500" y="3724810"/>
                <a:ext cx="10872000" cy="1209627"/>
              </a:xfrm>
              <a:prstGeom prst="rect">
                <a:avLst/>
              </a:prstGeom>
              <a:blipFill>
                <a:blip r:embed="rId4"/>
                <a:stretch>
                  <a:fillRect l="-448" t="-2525" r="-448" b="-757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2B216FD-409E-DFF2-516F-ED362811F64A}"/>
              </a:ext>
            </a:extLst>
          </p:cNvPr>
          <p:cNvPicPr>
            <a:picLocks noChangeAspect="1"/>
          </p:cNvPicPr>
          <p:nvPr/>
        </p:nvPicPr>
        <p:blipFill>
          <a:blip r:embed="rId5"/>
          <a:stretch>
            <a:fillRect/>
          </a:stretch>
        </p:blipFill>
        <p:spPr>
          <a:xfrm>
            <a:off x="3439996" y="5032386"/>
            <a:ext cx="5249008" cy="600159"/>
          </a:xfrm>
          <a:prstGeom prst="rect">
            <a:avLst/>
          </a:prstGeom>
        </p:spPr>
      </p:pic>
      <p:pic>
        <p:nvPicPr>
          <p:cNvPr id="7" name="图片 6">
            <a:extLst>
              <a:ext uri="{FF2B5EF4-FFF2-40B4-BE49-F238E27FC236}">
                <a16:creationId xmlns:a16="http://schemas.microsoft.com/office/drawing/2014/main" id="{7011DC79-BC89-AD84-7E25-0504909540BD}"/>
              </a:ext>
            </a:extLst>
          </p:cNvPr>
          <p:cNvPicPr>
            <a:picLocks noChangeAspect="1"/>
          </p:cNvPicPr>
          <p:nvPr/>
        </p:nvPicPr>
        <p:blipFill>
          <a:blip r:embed="rId6"/>
          <a:stretch>
            <a:fillRect/>
          </a:stretch>
        </p:blipFill>
        <p:spPr>
          <a:xfrm>
            <a:off x="3506681" y="5796287"/>
            <a:ext cx="5182323" cy="600159"/>
          </a:xfrm>
          <a:prstGeom prst="rect">
            <a:avLst/>
          </a:prstGeom>
        </p:spPr>
      </p:pic>
    </p:spTree>
    <p:extLst>
      <p:ext uri="{BB962C8B-B14F-4D97-AF65-F5344CB8AC3E}">
        <p14:creationId xmlns:p14="http://schemas.microsoft.com/office/powerpoint/2010/main" val="128732051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13AB6-68E2-EF4C-22B2-4D5C4B830BC6}"/>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5D001857-6787-8930-D4D8-C36A8DD6D5ED}"/>
              </a:ext>
            </a:extLst>
          </p:cNvPr>
          <p:cNvSpPr txBox="1"/>
          <p:nvPr/>
        </p:nvSpPr>
        <p:spPr>
          <a:xfrm>
            <a:off x="624000" y="9059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Network Optimization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304D6BF7-4EEF-38B7-032B-0C471BCDD9A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511ED31B-47F8-476A-57E5-69DB20C20712}"/>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0A0B1EBE-C389-D05A-ABDC-3874D54C66F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582CCD3F-6499-43F2-0ACB-859E83BE4D4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162937D8-7462-40DC-032B-C53678178B1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56</a:t>
            </a:fld>
            <a:endParaRPr lang="zh-HK" altLang="en-US" sz="1600" dirty="0">
              <a:solidFill>
                <a:schemeClr val="bg1"/>
              </a:solidFill>
            </a:endParaRPr>
          </a:p>
        </p:txBody>
      </p:sp>
      <p:sp>
        <p:nvSpPr>
          <p:cNvPr id="27" name="矩形 26">
            <a:extLst>
              <a:ext uri="{FF2B5EF4-FFF2-40B4-BE49-F238E27FC236}">
                <a16:creationId xmlns:a16="http://schemas.microsoft.com/office/drawing/2014/main" id="{EAA3BDD5-C83B-79BA-884C-FE658F9712E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C97CFB6-3308-8482-E640-FF797302DE0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7" name="图片 6">
            <a:extLst>
              <a:ext uri="{FF2B5EF4-FFF2-40B4-BE49-F238E27FC236}">
                <a16:creationId xmlns:a16="http://schemas.microsoft.com/office/drawing/2014/main" id="{B63A0D44-6A83-F81A-CC02-0BB1CEC992A3}"/>
              </a:ext>
            </a:extLst>
          </p:cNvPr>
          <p:cNvPicPr>
            <a:picLocks noChangeAspect="1"/>
          </p:cNvPicPr>
          <p:nvPr/>
        </p:nvPicPr>
        <p:blipFill>
          <a:blip r:embed="rId3"/>
          <a:stretch>
            <a:fillRect/>
          </a:stretch>
        </p:blipFill>
        <p:spPr>
          <a:xfrm>
            <a:off x="336000" y="1585500"/>
            <a:ext cx="5315692" cy="1657581"/>
          </a:xfrm>
          <a:prstGeom prst="rect">
            <a:avLst/>
          </a:prstGeom>
        </p:spPr>
      </p:pic>
      <p:pic>
        <p:nvPicPr>
          <p:cNvPr id="14" name="图片 13">
            <a:extLst>
              <a:ext uri="{FF2B5EF4-FFF2-40B4-BE49-F238E27FC236}">
                <a16:creationId xmlns:a16="http://schemas.microsoft.com/office/drawing/2014/main" id="{084AF76A-6156-7009-4232-4CDD948ED2E4}"/>
              </a:ext>
            </a:extLst>
          </p:cNvPr>
          <p:cNvPicPr>
            <a:picLocks noChangeAspect="1"/>
          </p:cNvPicPr>
          <p:nvPr/>
        </p:nvPicPr>
        <p:blipFill>
          <a:blip r:embed="rId4"/>
          <a:stretch>
            <a:fillRect/>
          </a:stretch>
        </p:blipFill>
        <p:spPr>
          <a:xfrm>
            <a:off x="408000" y="3754093"/>
            <a:ext cx="5372850" cy="1428949"/>
          </a:xfrm>
          <a:prstGeom prst="rect">
            <a:avLst/>
          </a:prstGeom>
        </p:spPr>
      </p:pic>
      <p:pic>
        <p:nvPicPr>
          <p:cNvPr id="17" name="图片 16">
            <a:extLst>
              <a:ext uri="{FF2B5EF4-FFF2-40B4-BE49-F238E27FC236}">
                <a16:creationId xmlns:a16="http://schemas.microsoft.com/office/drawing/2014/main" id="{70A6F31D-6C56-9E50-500D-2387B8E88405}"/>
              </a:ext>
            </a:extLst>
          </p:cNvPr>
          <p:cNvPicPr>
            <a:picLocks noChangeAspect="1"/>
          </p:cNvPicPr>
          <p:nvPr/>
        </p:nvPicPr>
        <p:blipFill>
          <a:blip r:embed="rId5"/>
          <a:stretch>
            <a:fillRect/>
          </a:stretch>
        </p:blipFill>
        <p:spPr>
          <a:xfrm>
            <a:off x="6096600" y="1548788"/>
            <a:ext cx="5220429" cy="800212"/>
          </a:xfrm>
          <a:prstGeom prst="rect">
            <a:avLst/>
          </a:prstGeom>
        </p:spPr>
      </p:pic>
      <p:pic>
        <p:nvPicPr>
          <p:cNvPr id="19" name="图片 18">
            <a:extLst>
              <a:ext uri="{FF2B5EF4-FFF2-40B4-BE49-F238E27FC236}">
                <a16:creationId xmlns:a16="http://schemas.microsoft.com/office/drawing/2014/main" id="{E98E22A2-FF0C-9456-E532-C8CF75E099A3}"/>
              </a:ext>
            </a:extLst>
          </p:cNvPr>
          <p:cNvPicPr>
            <a:picLocks noChangeAspect="1"/>
          </p:cNvPicPr>
          <p:nvPr/>
        </p:nvPicPr>
        <p:blipFill>
          <a:blip r:embed="rId6"/>
          <a:stretch>
            <a:fillRect/>
          </a:stretch>
        </p:blipFill>
        <p:spPr>
          <a:xfrm>
            <a:off x="6088150" y="2753865"/>
            <a:ext cx="5191850" cy="847843"/>
          </a:xfrm>
          <a:prstGeom prst="rect">
            <a:avLst/>
          </a:prstGeom>
        </p:spPr>
      </p:pic>
      <p:pic>
        <p:nvPicPr>
          <p:cNvPr id="21" name="图片 20">
            <a:extLst>
              <a:ext uri="{FF2B5EF4-FFF2-40B4-BE49-F238E27FC236}">
                <a16:creationId xmlns:a16="http://schemas.microsoft.com/office/drawing/2014/main" id="{8ACF4497-5CE0-19BE-44CE-B16AFCC47C6B}"/>
              </a:ext>
            </a:extLst>
          </p:cNvPr>
          <p:cNvPicPr>
            <a:picLocks noChangeAspect="1"/>
          </p:cNvPicPr>
          <p:nvPr/>
        </p:nvPicPr>
        <p:blipFill>
          <a:blip r:embed="rId7"/>
          <a:stretch>
            <a:fillRect/>
          </a:stretch>
        </p:blipFill>
        <p:spPr>
          <a:xfrm>
            <a:off x="6117733" y="4098857"/>
            <a:ext cx="5315692" cy="1829055"/>
          </a:xfrm>
          <a:prstGeom prst="rect">
            <a:avLst/>
          </a:prstGeom>
        </p:spPr>
      </p:pic>
    </p:spTree>
    <p:extLst>
      <p:ext uri="{BB962C8B-B14F-4D97-AF65-F5344CB8AC3E}">
        <p14:creationId xmlns:p14="http://schemas.microsoft.com/office/powerpoint/2010/main" val="30131811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9530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Implementation Details</a:t>
            </a:r>
          </a:p>
        </p:txBody>
      </p:sp>
      <p:sp>
        <p:nvSpPr>
          <p:cNvPr id="2" name="文本框 1">
            <a:extLst>
              <a:ext uri="{FF2B5EF4-FFF2-40B4-BE49-F238E27FC236}">
                <a16:creationId xmlns:a16="http://schemas.microsoft.com/office/drawing/2014/main" id="{A25EB5CC-75E7-F7EF-AA8A-ADE574AED5A4}"/>
              </a:ext>
            </a:extLst>
          </p:cNvPr>
          <p:cNvSpPr txBox="1"/>
          <p:nvPr/>
        </p:nvSpPr>
        <p:spPr>
          <a:xfrm>
            <a:off x="336000" y="981000"/>
            <a:ext cx="6176432"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A centroid</a:t>
            </a:r>
            <a:r>
              <a:rPr lang="en-US" altLang="zh-CN" b="1" dirty="0">
                <a:solidFill>
                  <a:srgbClr val="000000"/>
                </a:solidFill>
                <a:latin typeface="Times New Roman" panose="02020603050405020304" pitchFamily="18" charset="0"/>
                <a:cs typeface="Times New Roman" panose="02020603050405020304" pitchFamily="18" charset="0"/>
              </a:rPr>
              <a:t>-based g</a:t>
            </a:r>
            <a:r>
              <a:rPr lang="en-US" altLang="zh-CN" sz="1800" b="1" dirty="0">
                <a:solidFill>
                  <a:srgbClr val="000000"/>
                </a:solidFill>
                <a:effectLst/>
                <a:latin typeface="Times New Roman" panose="02020603050405020304" pitchFamily="18" charset="0"/>
                <a:cs typeface="Times New Roman" panose="02020603050405020304" pitchFamily="18" charset="0"/>
              </a:rPr>
              <a:t>rouping</a:t>
            </a:r>
            <a:r>
              <a:rPr lang="en-US" altLang="zh-CN" b="1" dirty="0">
                <a:solidFill>
                  <a:srgbClr val="000000"/>
                </a:solidFill>
                <a:latin typeface="Times New Roman" panose="02020603050405020304" pitchFamily="18" charset="0"/>
                <a:cs typeface="Times New Roman" panose="02020603050405020304" pitchFamily="18" charset="0"/>
              </a:rPr>
              <a:t> :</a:t>
            </a:r>
            <a:endParaRPr lang="zh-CN" altLang="en-US" b="1" dirty="0"/>
          </a:p>
        </p:txBody>
      </p:sp>
      <p:sp>
        <p:nvSpPr>
          <p:cNvPr id="7" name="文本框 6">
            <a:extLst>
              <a:ext uri="{FF2B5EF4-FFF2-40B4-BE49-F238E27FC236}">
                <a16:creationId xmlns:a16="http://schemas.microsoft.com/office/drawing/2014/main" id="{554F705F-5ED2-1DCF-AF90-08FEAD28F78B}"/>
              </a:ext>
            </a:extLst>
          </p:cNvPr>
          <p:cNvSpPr txBox="1"/>
          <p:nvPr/>
        </p:nvSpPr>
        <p:spPr>
          <a:xfrm>
            <a:off x="336000" y="1357759"/>
            <a:ext cx="11324002" cy="369332"/>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Faster RCNN with VGG16 architecture</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89D7F22E-445A-6EAC-F6DB-A49DE4D21FC8}"/>
              </a:ext>
            </a:extLst>
          </p:cNvPr>
          <p:cNvSpPr txBox="1"/>
          <p:nvPr/>
        </p:nvSpPr>
        <p:spPr>
          <a:xfrm>
            <a:off x="338667" y="2277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Grouping Strategy and Centroid-based Reassignment :</a:t>
            </a:r>
            <a:endParaRPr lang="zh-CN" altLang="en-US" b="1" dirty="0"/>
          </a:p>
        </p:txBody>
      </p:sp>
      <p:pic>
        <p:nvPicPr>
          <p:cNvPr id="14" name="图片 13">
            <a:extLst>
              <a:ext uri="{FF2B5EF4-FFF2-40B4-BE49-F238E27FC236}">
                <a16:creationId xmlns:a16="http://schemas.microsoft.com/office/drawing/2014/main" id="{874C5B21-2661-3D41-6423-210FF53D6407}"/>
              </a:ext>
            </a:extLst>
          </p:cNvPr>
          <p:cNvPicPr>
            <a:picLocks noChangeAspect="1"/>
          </p:cNvPicPr>
          <p:nvPr/>
        </p:nvPicPr>
        <p:blipFill>
          <a:blip r:embed="rId3"/>
          <a:stretch>
            <a:fillRect/>
          </a:stretch>
        </p:blipFill>
        <p:spPr>
          <a:xfrm>
            <a:off x="3595338" y="2644945"/>
            <a:ext cx="5001323" cy="1648055"/>
          </a:xfrm>
          <a:prstGeom prst="rect">
            <a:avLst/>
          </a:prstGeom>
        </p:spPr>
      </p:pic>
      <p:sp>
        <p:nvSpPr>
          <p:cNvPr id="15" name="文本框 14">
            <a:extLst>
              <a:ext uri="{FF2B5EF4-FFF2-40B4-BE49-F238E27FC236}">
                <a16:creationId xmlns:a16="http://schemas.microsoft.com/office/drawing/2014/main" id="{FFBD6919-A0A1-7B6F-7BD2-EAB89A05C8EA}"/>
              </a:ext>
            </a:extLst>
          </p:cNvPr>
          <p:cNvSpPr txBox="1"/>
          <p:nvPr/>
        </p:nvSpPr>
        <p:spPr>
          <a:xfrm>
            <a:off x="336000" y="4283668"/>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Generators, Discriminators and Estimator :</a:t>
            </a:r>
            <a:endParaRPr lang="zh-CN" altLang="en-US" b="1" dirty="0"/>
          </a:p>
        </p:txBody>
      </p:sp>
      <p:sp>
        <p:nvSpPr>
          <p:cNvPr id="17" name="文本框 16">
            <a:extLst>
              <a:ext uri="{FF2B5EF4-FFF2-40B4-BE49-F238E27FC236}">
                <a16:creationId xmlns:a16="http://schemas.microsoft.com/office/drawing/2014/main" id="{9E96E828-EDA3-6073-094F-607DB0D316D1}"/>
              </a:ext>
            </a:extLst>
          </p:cNvPr>
          <p:cNvSpPr txBox="1"/>
          <p:nvPr/>
        </p:nvSpPr>
        <p:spPr>
          <a:xfrm>
            <a:off x="366870" y="4651968"/>
            <a:ext cx="12065129" cy="1200329"/>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Generators:</a:t>
            </a:r>
            <a:r>
              <a:rPr lang="en-US" altLang="zh-CN" dirty="0">
                <a:solidFill>
                  <a:srgbClr val="000000"/>
                </a:solidFill>
                <a:latin typeface="Times New Roman" panose="02020603050405020304" pitchFamily="18" charset="0"/>
                <a:cs typeface="Times New Roman" panose="02020603050405020304" pitchFamily="18" charset="0"/>
              </a:rPr>
              <a:t> bilinear </a:t>
            </a:r>
            <a:r>
              <a:rPr lang="en-US" altLang="zh-CN" dirty="0" err="1">
                <a:solidFill>
                  <a:srgbClr val="000000"/>
                </a:solidFill>
                <a:latin typeface="Times New Roman" panose="02020603050405020304" pitchFamily="18" charset="0"/>
                <a:cs typeface="Times New Roman" panose="02020603050405020304" pitchFamily="18" charset="0"/>
              </a:rPr>
              <a:t>upsampling</a:t>
            </a:r>
            <a:r>
              <a:rPr lang="en-US" altLang="zh-CN" dirty="0">
                <a:solidFill>
                  <a:srgbClr val="000000"/>
                </a:solidFill>
                <a:latin typeface="Times New Roman" panose="02020603050405020304" pitchFamily="18" charset="0"/>
                <a:cs typeface="Times New Roman" panose="02020603050405020304" pitchFamily="18" charset="0"/>
              </a:rPr>
              <a:t> and convolutional layers, following by instance normalization and leaky </a:t>
            </a:r>
            <a:r>
              <a:rPr lang="en-US" altLang="zh-CN" dirty="0" err="1">
                <a:solidFill>
                  <a:srgbClr val="000000"/>
                </a:solidFill>
                <a:latin typeface="Times New Roman" panose="02020603050405020304" pitchFamily="18" charset="0"/>
                <a:cs typeface="Times New Roman" panose="02020603050405020304" pitchFamily="18" charset="0"/>
              </a:rPr>
              <a:t>ReLU</a:t>
            </a:r>
            <a:r>
              <a:rPr lang="en-US" altLang="zh-CN" dirty="0">
                <a:solidFill>
                  <a:srgbClr val="000000"/>
                </a:solidFill>
                <a:latin typeface="Times New Roman" panose="02020603050405020304" pitchFamily="18" charset="0"/>
                <a:cs typeface="Times New Roman" panose="02020603050405020304" pitchFamily="18" charset="0"/>
              </a:rPr>
              <a:t> activation.</a:t>
            </a:r>
          </a:p>
          <a:p>
            <a:r>
              <a:rPr lang="en-US" altLang="zh-CN" dirty="0">
                <a:solidFill>
                  <a:srgbClr val="000000"/>
                </a:solidFill>
                <a:latin typeface="Times New Roman" panose="02020603050405020304" pitchFamily="18" charset="0"/>
                <a:cs typeface="Times New Roman" panose="02020603050405020304" pitchFamily="18" charset="0"/>
              </a:rPr>
              <a:t>The layer number varies with the size of reconstructed patch image.</a:t>
            </a:r>
          </a:p>
          <a:p>
            <a:r>
              <a:rPr lang="en-US" altLang="zh-CN" b="1" dirty="0">
                <a:solidFill>
                  <a:srgbClr val="000000"/>
                </a:solidFill>
                <a:latin typeface="Times New Roman" panose="02020603050405020304" pitchFamily="18" charset="0"/>
                <a:cs typeface="Times New Roman" panose="02020603050405020304" pitchFamily="18" charset="0"/>
              </a:rPr>
              <a:t>Discriminators: </a:t>
            </a:r>
            <a:r>
              <a:rPr lang="en-US" altLang="zh-CN" dirty="0">
                <a:solidFill>
                  <a:srgbClr val="000000"/>
                </a:solidFill>
                <a:latin typeface="Times New Roman" panose="02020603050405020304" pitchFamily="18" charset="0"/>
                <a:cs typeface="Times New Roman" panose="02020603050405020304" pitchFamily="18" charset="0"/>
              </a:rPr>
              <a:t>convolutional layer with kernel size 3 × 3 and stride 2, with leaky </a:t>
            </a:r>
            <a:r>
              <a:rPr lang="en-US" altLang="zh-CN" dirty="0" err="1">
                <a:solidFill>
                  <a:srgbClr val="000000"/>
                </a:solidFill>
                <a:latin typeface="Times New Roman" panose="02020603050405020304" pitchFamily="18" charset="0"/>
                <a:cs typeface="Times New Roman" panose="02020603050405020304" pitchFamily="18" charset="0"/>
              </a:rPr>
              <a:t>ReLU</a:t>
            </a:r>
            <a:r>
              <a:rPr lang="en-US" altLang="zh-CN" dirty="0">
                <a:solidFill>
                  <a:srgbClr val="000000"/>
                </a:solidFill>
                <a:latin typeface="Times New Roman" panose="02020603050405020304" pitchFamily="18" charset="0"/>
                <a:cs typeface="Times New Roman" panose="02020603050405020304" pitchFamily="18" charset="0"/>
              </a:rPr>
              <a:t> activation.</a:t>
            </a:r>
          </a:p>
          <a:p>
            <a:r>
              <a:rPr lang="en-US" altLang="zh-CN" b="1" dirty="0">
                <a:solidFill>
                  <a:srgbClr val="000000"/>
                </a:solidFill>
                <a:latin typeface="Times New Roman" panose="02020603050405020304" pitchFamily="18" charset="0"/>
                <a:cs typeface="Times New Roman" panose="02020603050405020304" pitchFamily="18" charset="0"/>
              </a:rPr>
              <a:t>Weighting estimator: </a:t>
            </a:r>
            <a:r>
              <a:rPr lang="en-US" altLang="zh-CN" dirty="0">
                <a:solidFill>
                  <a:srgbClr val="000000"/>
                </a:solidFill>
                <a:latin typeface="Times New Roman" panose="02020603050405020304" pitchFamily="18" charset="0"/>
                <a:cs typeface="Times New Roman" panose="02020603050405020304" pitchFamily="18" charset="0"/>
              </a:rPr>
              <a:t>follow the components in the discriminator.</a:t>
            </a:r>
            <a:endParaRPr lang="zh-CN" alt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sp>
        <p:nvSpPr>
          <p:cNvPr id="2" name="文本框 1">
            <a:extLst>
              <a:ext uri="{FF2B5EF4-FFF2-40B4-BE49-F238E27FC236}">
                <a16:creationId xmlns:a16="http://schemas.microsoft.com/office/drawing/2014/main" id="{965C1B9C-8FD7-95CE-95C2-60D4FD0777F0}"/>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Normal to Foggy:</a:t>
            </a:r>
            <a:endParaRPr lang="zh-CN" altLang="en-US" b="1" dirty="0"/>
          </a:p>
        </p:txBody>
      </p:sp>
      <p:pic>
        <p:nvPicPr>
          <p:cNvPr id="6" name="图片 5">
            <a:extLst>
              <a:ext uri="{FF2B5EF4-FFF2-40B4-BE49-F238E27FC236}">
                <a16:creationId xmlns:a16="http://schemas.microsoft.com/office/drawing/2014/main" id="{652B74A9-E65D-050E-73BF-F826B8363DDB}"/>
              </a:ext>
            </a:extLst>
          </p:cNvPr>
          <p:cNvPicPr>
            <a:picLocks noChangeAspect="1"/>
          </p:cNvPicPr>
          <p:nvPr/>
        </p:nvPicPr>
        <p:blipFill>
          <a:blip r:embed="rId5"/>
          <a:stretch>
            <a:fillRect/>
          </a:stretch>
        </p:blipFill>
        <p:spPr>
          <a:xfrm>
            <a:off x="193137" y="2493000"/>
            <a:ext cx="11805726" cy="2342323"/>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A41A1C01-E2CD-F41E-21F2-43566B9093FB}"/>
              </a:ext>
            </a:extLst>
          </p:cNvPr>
          <p:cNvSpPr txBox="1"/>
          <p:nvPr/>
        </p:nvSpPr>
        <p:spPr>
          <a:xfrm>
            <a:off x="1272000" y="1206254"/>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Domain Adaptation: </a:t>
            </a:r>
          </a:p>
          <a:p>
            <a:pPr algn="just">
              <a:lnSpc>
                <a:spcPct val="150000"/>
              </a:lnSpc>
            </a:pPr>
            <a:r>
              <a:rPr lang="en-US" altLang="zh-CN" sz="2000" dirty="0">
                <a:latin typeface="Times New Roman" panose="02020603050405020304" pitchFamily="18" charset="0"/>
                <a:cs typeface="Times New Roman" panose="02020603050405020304" pitchFamily="18" charset="0"/>
              </a:rPr>
              <a:t>In machine learning, domain adaptation refers to the problem of applying a model trained on a source domain to a target domain that has a different data distribution. This misalignment between domains often leads to poor performance when directly transferring models.</a:t>
            </a:r>
            <a:endParaRPr lang="zh-CN" altLang="en-US" sz="2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8C3A8FB-8F52-F596-9A2B-161156FBE4B9}"/>
              </a:ext>
            </a:extLst>
          </p:cNvPr>
          <p:cNvSpPr txBox="1"/>
          <p:nvPr/>
        </p:nvSpPr>
        <p:spPr>
          <a:xfrm>
            <a:off x="1272000" y="3717000"/>
            <a:ext cx="9648000" cy="1791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pPr algn="just">
              <a:lnSpc>
                <a:spcPct val="150000"/>
              </a:lnSpc>
            </a:pPr>
            <a:r>
              <a:rPr lang="en-US" altLang="zh-CN" sz="2000" dirty="0">
                <a:latin typeface="Times New Roman" panose="02020603050405020304" pitchFamily="18" charset="0"/>
                <a:cs typeface="Times New Roman" panose="02020603050405020304" pitchFamily="18" charset="0"/>
              </a:rPr>
              <a:t>The main challenge is the distributional shift between source and target domains, which affects the model's generalization ability. Traditional models trained on source domains often perform poorly when applied to target domains without adaptation.</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4D778-8BA8-B6DD-16D2-54325DB1A8C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2C17A9F-CFB3-F503-A4A5-9B8B108669D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891B990-8FD1-DC34-7029-16111E5A782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691E50A-ECA0-5316-DFC5-1292EFA693F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9FB2A3E-BBA5-F105-3E62-AE7B3ED52D0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68FE45D-2412-2397-7CDE-FEB84729A92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25AA7BE-C541-9AC8-94C7-1AC9F142FD3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9C6C66A0-AC6A-EB6B-07E2-5B4A14D6B930}"/>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Synthetic to Real:</a:t>
            </a:r>
            <a:endParaRPr lang="zh-CN" altLang="en-US" b="1" dirty="0"/>
          </a:p>
        </p:txBody>
      </p:sp>
      <p:pic>
        <p:nvPicPr>
          <p:cNvPr id="4" name="图片 3">
            <a:extLst>
              <a:ext uri="{FF2B5EF4-FFF2-40B4-BE49-F238E27FC236}">
                <a16:creationId xmlns:a16="http://schemas.microsoft.com/office/drawing/2014/main" id="{D07A259C-7606-7E4B-8068-ACD0C29FA0AD}"/>
              </a:ext>
            </a:extLst>
          </p:cNvPr>
          <p:cNvPicPr>
            <a:picLocks noChangeAspect="1"/>
          </p:cNvPicPr>
          <p:nvPr/>
        </p:nvPicPr>
        <p:blipFill>
          <a:blip r:embed="rId5"/>
          <a:stretch>
            <a:fillRect/>
          </a:stretch>
        </p:blipFill>
        <p:spPr>
          <a:xfrm>
            <a:off x="2208000" y="2061001"/>
            <a:ext cx="6953977" cy="3024000"/>
          </a:xfrm>
          <a:prstGeom prst="rect">
            <a:avLst/>
          </a:prstGeom>
        </p:spPr>
      </p:pic>
    </p:spTree>
    <p:extLst>
      <p:ext uri="{BB962C8B-B14F-4D97-AF65-F5344CB8AC3E}">
        <p14:creationId xmlns:p14="http://schemas.microsoft.com/office/powerpoint/2010/main" val="13263713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9698-98BE-B61E-63D2-812D0763BE0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B11D404-3844-565B-5065-2748FB5E2F4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DDFEDBE-9257-A25E-8AD5-A462B2A05B0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CC172B1-5E5C-793D-AAB8-B0457C2C1AE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2BCBAA9-4AA5-D45A-D0D6-B590E698419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B6C966A-3B74-0779-9431-E87D897F57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4D835CB-8F13-09EA-0727-04737605845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1AFB5748-3D4E-366E-5AA7-FED5D7A66A8B}"/>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Cross Camera Adaptation:</a:t>
            </a:r>
            <a:endParaRPr lang="zh-CN" altLang="en-US" b="1" dirty="0"/>
          </a:p>
        </p:txBody>
      </p:sp>
      <p:pic>
        <p:nvPicPr>
          <p:cNvPr id="5" name="图片 4">
            <a:extLst>
              <a:ext uri="{FF2B5EF4-FFF2-40B4-BE49-F238E27FC236}">
                <a16:creationId xmlns:a16="http://schemas.microsoft.com/office/drawing/2014/main" id="{85972834-0FE5-B47A-7E03-626583D19CC9}"/>
              </a:ext>
            </a:extLst>
          </p:cNvPr>
          <p:cNvPicPr>
            <a:picLocks noChangeAspect="1"/>
          </p:cNvPicPr>
          <p:nvPr/>
        </p:nvPicPr>
        <p:blipFill>
          <a:blip r:embed="rId5"/>
          <a:stretch>
            <a:fillRect/>
          </a:stretch>
        </p:blipFill>
        <p:spPr>
          <a:xfrm>
            <a:off x="2064000" y="2205000"/>
            <a:ext cx="8342095" cy="3289423"/>
          </a:xfrm>
          <a:prstGeom prst="rect">
            <a:avLst/>
          </a:prstGeom>
        </p:spPr>
      </p:pic>
    </p:spTree>
    <p:extLst>
      <p:ext uri="{BB962C8B-B14F-4D97-AF65-F5344CB8AC3E}">
        <p14:creationId xmlns:p14="http://schemas.microsoft.com/office/powerpoint/2010/main" val="425249748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93E4-B03F-6442-1CF2-B9F0A9EBD4E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46468CD-BC4B-D179-EB1B-DC093CD7A49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3284ECB-2560-FD20-D88C-760B03864BF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73F474C9-3ADA-E1C7-F542-B53FC0CDE9C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5CA15FE-83A6-6952-69BD-3A3306ED82A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2C30ED-17F3-EE97-7F31-2444A479DB0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B42EAAA-DE07-BCB6-1B74-6A800FF49A3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A2FA106-6EE5-F674-B27A-C2A2F5FF96C7}"/>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Ablation Studies:</a:t>
            </a:r>
            <a:endParaRPr lang="zh-CN" altLang="en-US" b="1" dirty="0"/>
          </a:p>
        </p:txBody>
      </p:sp>
      <p:pic>
        <p:nvPicPr>
          <p:cNvPr id="4" name="图片 3">
            <a:extLst>
              <a:ext uri="{FF2B5EF4-FFF2-40B4-BE49-F238E27FC236}">
                <a16:creationId xmlns:a16="http://schemas.microsoft.com/office/drawing/2014/main" id="{BAB7DAF5-A7E8-11EE-457E-2398444E6344}"/>
              </a:ext>
            </a:extLst>
          </p:cNvPr>
          <p:cNvPicPr>
            <a:picLocks noChangeAspect="1"/>
          </p:cNvPicPr>
          <p:nvPr/>
        </p:nvPicPr>
        <p:blipFill>
          <a:blip r:embed="rId5"/>
          <a:stretch>
            <a:fillRect/>
          </a:stretch>
        </p:blipFill>
        <p:spPr>
          <a:xfrm>
            <a:off x="364533" y="2061000"/>
            <a:ext cx="5382376" cy="2934109"/>
          </a:xfrm>
          <a:prstGeom prst="rect">
            <a:avLst/>
          </a:prstGeom>
        </p:spPr>
      </p:pic>
      <p:pic>
        <p:nvPicPr>
          <p:cNvPr id="9" name="图片 8">
            <a:extLst>
              <a:ext uri="{FF2B5EF4-FFF2-40B4-BE49-F238E27FC236}">
                <a16:creationId xmlns:a16="http://schemas.microsoft.com/office/drawing/2014/main" id="{B6EA8479-879D-EFA2-7967-7DEC1226845A}"/>
              </a:ext>
            </a:extLst>
          </p:cNvPr>
          <p:cNvPicPr>
            <a:picLocks noChangeAspect="1"/>
          </p:cNvPicPr>
          <p:nvPr/>
        </p:nvPicPr>
        <p:blipFill>
          <a:blip r:embed="rId6"/>
          <a:stretch>
            <a:fillRect/>
          </a:stretch>
        </p:blipFill>
        <p:spPr>
          <a:xfrm>
            <a:off x="6096000" y="2270578"/>
            <a:ext cx="5239481" cy="2514951"/>
          </a:xfrm>
          <a:prstGeom prst="rect">
            <a:avLst/>
          </a:prstGeom>
        </p:spPr>
      </p:pic>
    </p:spTree>
    <p:extLst>
      <p:ext uri="{BB962C8B-B14F-4D97-AF65-F5344CB8AC3E}">
        <p14:creationId xmlns:p14="http://schemas.microsoft.com/office/powerpoint/2010/main" val="312960396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5790D-26E4-2F21-3E7B-331FC29497F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24AD688-49ED-1D84-28A6-12A399642D4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B2AFD9-175A-15A0-89AC-442D6897C9F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5BDA6FB0-2BEA-C98A-3A84-D3835AA065B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63DF8B6-8DA9-B41B-8FC7-C99CC8F7F46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B30B00CC-D1D1-90BF-CE53-EEDE7337F08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D8E4254-B7F4-3F6A-7537-5A80272CAD5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0A7F32D9-9380-E227-015D-C48A2E1CEB88}"/>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Ablation Studies:</a:t>
            </a:r>
            <a:endParaRPr lang="zh-CN" altLang="en-US" b="1" dirty="0"/>
          </a:p>
        </p:txBody>
      </p:sp>
      <p:pic>
        <p:nvPicPr>
          <p:cNvPr id="5" name="图片 4">
            <a:extLst>
              <a:ext uri="{FF2B5EF4-FFF2-40B4-BE49-F238E27FC236}">
                <a16:creationId xmlns:a16="http://schemas.microsoft.com/office/drawing/2014/main" id="{05ACCB0C-6DB9-16EF-7169-FD2921448FF7}"/>
              </a:ext>
            </a:extLst>
          </p:cNvPr>
          <p:cNvPicPr>
            <a:picLocks noChangeAspect="1"/>
          </p:cNvPicPr>
          <p:nvPr/>
        </p:nvPicPr>
        <p:blipFill>
          <a:blip r:embed="rId5"/>
          <a:stretch>
            <a:fillRect/>
          </a:stretch>
        </p:blipFill>
        <p:spPr>
          <a:xfrm>
            <a:off x="510960" y="2371577"/>
            <a:ext cx="5391902" cy="2114845"/>
          </a:xfrm>
          <a:prstGeom prst="rect">
            <a:avLst/>
          </a:prstGeom>
        </p:spPr>
      </p:pic>
      <p:pic>
        <p:nvPicPr>
          <p:cNvPr id="7" name="图片 6">
            <a:extLst>
              <a:ext uri="{FF2B5EF4-FFF2-40B4-BE49-F238E27FC236}">
                <a16:creationId xmlns:a16="http://schemas.microsoft.com/office/drawing/2014/main" id="{E0E6DA89-47AC-2237-B4D8-9F17A16A36C8}"/>
              </a:ext>
            </a:extLst>
          </p:cNvPr>
          <p:cNvPicPr>
            <a:picLocks noChangeAspect="1"/>
          </p:cNvPicPr>
          <p:nvPr/>
        </p:nvPicPr>
        <p:blipFill>
          <a:blip r:embed="rId6"/>
          <a:stretch>
            <a:fillRect/>
          </a:stretch>
        </p:blipFill>
        <p:spPr>
          <a:xfrm>
            <a:off x="6009169" y="2371577"/>
            <a:ext cx="5706271" cy="2381582"/>
          </a:xfrm>
          <a:prstGeom prst="rect">
            <a:avLst/>
          </a:prstGeom>
        </p:spPr>
      </p:pic>
    </p:spTree>
    <p:extLst>
      <p:ext uri="{BB962C8B-B14F-4D97-AF65-F5344CB8AC3E}">
        <p14:creationId xmlns:p14="http://schemas.microsoft.com/office/powerpoint/2010/main" val="169095238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C3EAC-B4B0-131B-782A-5AD692DAC62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0E2D9E0-BE3A-E97E-13DF-C898DF15C39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BAE0C06-1788-058B-DFD0-0FC170DFE9D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6164FF2-9D48-AAEE-BDEC-6B9B153AA02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CBBFCC8-E723-BB81-DCE5-BBDE839A89F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6D8255C-7F23-BD73-EFDB-0ABDC9AE380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F03E5E6-BA1B-7960-4DE0-78AE491AD3F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C5F07B0C-A709-EECC-1DDB-F31E1C0757B7}"/>
              </a:ext>
            </a:extLst>
          </p:cNvPr>
          <p:cNvSpPr txBox="1"/>
          <p:nvPr/>
        </p:nvSpPr>
        <p:spPr>
          <a:xfrm>
            <a:off x="336000" y="981000"/>
            <a:ext cx="6176432" cy="369332"/>
          </a:xfrm>
          <a:prstGeom prst="rect">
            <a:avLst/>
          </a:prstGeom>
          <a:noFill/>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Ablation Studies:</a:t>
            </a:r>
            <a:endParaRPr lang="zh-CN" altLang="en-US" b="1" dirty="0"/>
          </a:p>
        </p:txBody>
      </p:sp>
      <p:pic>
        <p:nvPicPr>
          <p:cNvPr id="4" name="图片 3">
            <a:extLst>
              <a:ext uri="{FF2B5EF4-FFF2-40B4-BE49-F238E27FC236}">
                <a16:creationId xmlns:a16="http://schemas.microsoft.com/office/drawing/2014/main" id="{9C971E51-FC1E-13E1-03B3-2E62EA97E9DC}"/>
              </a:ext>
            </a:extLst>
          </p:cNvPr>
          <p:cNvPicPr>
            <a:picLocks noChangeAspect="1"/>
          </p:cNvPicPr>
          <p:nvPr/>
        </p:nvPicPr>
        <p:blipFill>
          <a:blip r:embed="rId5"/>
          <a:stretch>
            <a:fillRect/>
          </a:stretch>
        </p:blipFill>
        <p:spPr>
          <a:xfrm>
            <a:off x="366133" y="2233445"/>
            <a:ext cx="5468113" cy="2391109"/>
          </a:xfrm>
          <a:prstGeom prst="rect">
            <a:avLst/>
          </a:prstGeom>
        </p:spPr>
      </p:pic>
      <p:pic>
        <p:nvPicPr>
          <p:cNvPr id="8" name="图片 7">
            <a:extLst>
              <a:ext uri="{FF2B5EF4-FFF2-40B4-BE49-F238E27FC236}">
                <a16:creationId xmlns:a16="http://schemas.microsoft.com/office/drawing/2014/main" id="{47C89288-6920-84DB-272E-B28340FDC1D5}"/>
              </a:ext>
            </a:extLst>
          </p:cNvPr>
          <p:cNvPicPr>
            <a:picLocks noChangeAspect="1"/>
          </p:cNvPicPr>
          <p:nvPr/>
        </p:nvPicPr>
        <p:blipFill>
          <a:blip r:embed="rId6"/>
          <a:stretch>
            <a:fillRect/>
          </a:stretch>
        </p:blipFill>
        <p:spPr>
          <a:xfrm>
            <a:off x="6600000" y="750164"/>
            <a:ext cx="4464000" cy="3339971"/>
          </a:xfrm>
          <a:prstGeom prst="rect">
            <a:avLst/>
          </a:prstGeom>
        </p:spPr>
      </p:pic>
      <p:pic>
        <p:nvPicPr>
          <p:cNvPr id="10" name="图片 9">
            <a:extLst>
              <a:ext uri="{FF2B5EF4-FFF2-40B4-BE49-F238E27FC236}">
                <a16:creationId xmlns:a16="http://schemas.microsoft.com/office/drawing/2014/main" id="{61E2A80B-5F22-8640-32C3-773860FEE5DE}"/>
              </a:ext>
            </a:extLst>
          </p:cNvPr>
          <p:cNvPicPr>
            <a:picLocks noChangeAspect="1"/>
          </p:cNvPicPr>
          <p:nvPr/>
        </p:nvPicPr>
        <p:blipFill>
          <a:blip r:embed="rId7"/>
          <a:stretch>
            <a:fillRect/>
          </a:stretch>
        </p:blipFill>
        <p:spPr>
          <a:xfrm>
            <a:off x="6211703" y="4120298"/>
            <a:ext cx="5382376" cy="2248214"/>
          </a:xfrm>
          <a:prstGeom prst="rect">
            <a:avLst/>
          </a:prstGeom>
        </p:spPr>
      </p:pic>
    </p:spTree>
    <p:extLst>
      <p:ext uri="{BB962C8B-B14F-4D97-AF65-F5344CB8AC3E}">
        <p14:creationId xmlns:p14="http://schemas.microsoft.com/office/powerpoint/2010/main" val="229516879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4B59-037F-C6B6-A174-6A9AA73DC61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59D88BF-4A01-5F8B-5D62-26D8F5CF71C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77C6AAA-DB92-4D9C-8A58-F77E141BEF28}"/>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EB21C7EF-C73F-BDE4-46FE-CFAA264E70D2}"/>
              </a:ext>
            </a:extLst>
          </p:cNvPr>
          <p:cNvSpPr/>
          <p:nvPr/>
        </p:nvSpPr>
        <p:spPr>
          <a:xfrm>
            <a:off x="1632000" y="2863986"/>
            <a:ext cx="8928000" cy="243701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08C51BE7-3ED4-86D0-198E-B20D9576F591}"/>
              </a:ext>
            </a:extLst>
          </p:cNvPr>
          <p:cNvSpPr/>
          <p:nvPr/>
        </p:nvSpPr>
        <p:spPr>
          <a:xfrm>
            <a:off x="1999211" y="2604270"/>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B32E8065-3ED4-0E10-B0F3-0BD5618C193F}"/>
              </a:ext>
            </a:extLst>
          </p:cNvPr>
          <p:cNvSpPr txBox="1"/>
          <p:nvPr/>
        </p:nvSpPr>
        <p:spPr>
          <a:xfrm>
            <a:off x="1775996" y="3114999"/>
            <a:ext cx="8640004" cy="1883657"/>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Follow the local nature of detection to reposition the focus of adaptation</a:t>
            </a:r>
          </a:p>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process, from global to local. Two key components, region mining and adjusted region-level alignment, are designed to address the questions of “where to look” and “how to align”, effectively and robustly</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555F8C7D-5F68-342B-4F6E-6BEFF21C54F3}"/>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4C12F3FC-D481-A1C5-1505-22DBBE17615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A2CC420C-F3D3-E9C1-5273-8C016DDFC7E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0B0ED2FD-2347-2DAB-2567-9DA1FAF8C6A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spTree>
    <p:extLst>
      <p:ext uri="{BB962C8B-B14F-4D97-AF65-F5344CB8AC3E}">
        <p14:creationId xmlns:p14="http://schemas.microsoft.com/office/powerpoint/2010/main" val="41322066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68C85-D094-4F85-F418-D011B9B8F78F}"/>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1E3718C5-9D2F-CAC5-BF54-32CF8929A4C7}"/>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9270A9AE-C6F7-E79D-43F9-9903852F93AB}"/>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BA21AA4D-5CBD-429C-3DA9-87B55D9A4D5D}"/>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411C6B0D-8376-170E-E165-351C1AFCC9E2}"/>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A6FFC822-4E4F-7F73-FC52-B9E6EEB48655}"/>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F6E897A9-30D8-F083-D19B-4B9B1A01D684}"/>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42F536C0-44E7-6368-0E3D-98225A67ADDC}"/>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04C136F5-D76D-2361-4D2C-D533788428BB}"/>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0A0BC5A-64A9-A4D4-30E7-168E69477B3A}"/>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D39DBA1-8C0F-0D5E-DCC5-E3949D49113F}"/>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6CDDB5B7-C6DD-4623-73DA-0339280B4E0F}"/>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4FDB71EA-A19D-359B-9E27-0DDBC84CC0D0}"/>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CCBFD3B8-B99C-E7F2-8C9F-B6518FCA5521}"/>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7CBA5E7A-A03E-0ED7-67A5-DAF22943ED8F}"/>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1BD72A9C-44CB-480D-AB60-89AECC0CDFA9}"/>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DA27EBF4-A03B-2678-45BB-2597C620D623}"/>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4AA9BCC1-C952-8637-DA24-65B3F0E086C8}"/>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586A45CF-3681-BA2B-A1B6-4C3283A199F3}"/>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272EB150-7C79-F929-AA14-F9AE233914CD}"/>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B6014152-D14F-2BF6-EFD3-3B6C3BB69E54}"/>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E253B709-C243-9317-0F9F-49351C8A56E5}"/>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5FBE84A6-D3A5-068A-2A74-16945FAEEEB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7EBC49C9-CEEE-2140-F693-582656541D0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ED5654A-F6A3-3A07-BCE0-CA8A8598778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sp>
        <p:nvSpPr>
          <p:cNvPr id="21" name="矩形 20">
            <a:extLst>
              <a:ext uri="{FF2B5EF4-FFF2-40B4-BE49-F238E27FC236}">
                <a16:creationId xmlns:a16="http://schemas.microsoft.com/office/drawing/2014/main" id="{054AC036-39D8-110A-2432-E7D9162D0B5D}"/>
              </a:ext>
            </a:extLst>
          </p:cNvPr>
          <p:cNvSpPr/>
          <p:nvPr/>
        </p:nvSpPr>
        <p:spPr>
          <a:xfrm>
            <a:off x="6260946" y="4419852"/>
            <a:ext cx="3536558" cy="174246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12622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427005"/>
              <a:ext cx="10008870"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 for Adaptive Object Detection</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Chien-Liang Liu, Chun-Jan Tseng , and Po-Hao Weng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sp>
        <p:nvSpPr>
          <p:cNvPr id="12" name="文本框 11"/>
          <p:cNvSpPr txBox="1"/>
          <p:nvPr/>
        </p:nvSpPr>
        <p:spPr>
          <a:xfrm>
            <a:off x="351876" y="4596014"/>
            <a:ext cx="9128125"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IEEE international conference on Computer Vision, 2019</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984000" y="2781000"/>
            <a:ext cx="10224000" cy="646331"/>
          </a:xfrm>
          <a:prstGeom prst="rect">
            <a:avLst/>
          </a:prstGeom>
          <a:noFill/>
          <a:ln>
            <a:solidFill>
              <a:srgbClr val="0174AB"/>
            </a:solidFill>
          </a:ln>
        </p:spPr>
        <p:txBody>
          <a:bodyPr wrap="square" rtlCol="0">
            <a:spAutoFit/>
          </a:bodyPr>
          <a:lstStyle/>
          <a:p>
            <a:pPr algn="just"/>
            <a:r>
              <a:rPr lang="en-US" b="1" dirty="0">
                <a:latin typeface="Times New Roman" panose="02020603050405020304" pitchFamily="18" charset="0"/>
                <a:ea typeface="微软雅黑" panose="020B0503020204020204" charset="-122"/>
                <a:cs typeface="Times New Roman" panose="02020603050405020304" pitchFamily="18" charset="0"/>
                <a:sym typeface="+mn-ea"/>
              </a:rPr>
              <a:t>For object detection, annotation is particularly burdensome: each instance of an object category in every image must be annotated with a precise bounding box.</a:t>
            </a:r>
          </a:p>
        </p:txBody>
      </p:sp>
      <p:sp>
        <p:nvSpPr>
          <p:cNvPr id="9" name="文本框 8"/>
          <p:cNvSpPr txBox="1"/>
          <p:nvPr/>
        </p:nvSpPr>
        <p:spPr>
          <a:xfrm>
            <a:off x="984000" y="4005000"/>
            <a:ext cx="10224000" cy="720000"/>
          </a:xfrm>
          <a:prstGeom prst="rect">
            <a:avLst/>
          </a:prstGeom>
          <a:noFill/>
          <a:ln>
            <a:solidFill>
              <a:srgbClr val="0174AB"/>
            </a:solidFill>
          </a:ln>
        </p:spPr>
        <p:txBody>
          <a:bodyPr wrap="square" rtlCol="0">
            <a:noAutofit/>
          </a:bodyPr>
          <a:lstStyle/>
          <a:p>
            <a:pPr algn="just"/>
            <a:r>
              <a:rPr lang="en-US" altLang="zh-CN" b="1" dirty="0">
                <a:latin typeface="Times New Roman" panose="02020603050405020304" pitchFamily="18" charset="0"/>
                <a:ea typeface="微软雅黑" panose="020B0503020204020204" charset="-122"/>
                <a:cs typeface="Times New Roman" panose="02020603050405020304" pitchFamily="18" charset="0"/>
              </a:rPr>
              <a:t>Transferring pre-trained models from label-rich domains is an attractive solution, but dataset bias often reduces their generalization to novel data.</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sp>
        <p:nvSpPr>
          <p:cNvPr id="4" name="文本框 3"/>
          <p:cNvSpPr txBox="1"/>
          <p:nvPr/>
        </p:nvSpPr>
        <p:spPr>
          <a:xfrm>
            <a:off x="984000" y="1485000"/>
            <a:ext cx="10224000" cy="646331"/>
          </a:xfrm>
          <a:prstGeom prst="rect">
            <a:avLst/>
          </a:prstGeom>
          <a:noFill/>
          <a:ln>
            <a:solidFill>
              <a:srgbClr val="0174AB"/>
            </a:solidFill>
          </a:ln>
        </p:spPr>
        <p:txBody>
          <a:bodyPr wrap="square" rtlCol="0">
            <a:spAutoFit/>
          </a:bodyPr>
          <a:lstStyle/>
          <a:p>
            <a:pPr algn="just"/>
            <a:r>
              <a:rPr lang="en-US" b="1" dirty="0">
                <a:latin typeface="Times New Roman" panose="02020603050405020304" pitchFamily="18" charset="0"/>
                <a:ea typeface="微软雅黑" panose="020B0503020204020204" charset="-122"/>
                <a:cs typeface="Times New Roman" panose="02020603050405020304" pitchFamily="18" charset="0"/>
                <a:sym typeface="+mn-ea"/>
              </a:rPr>
              <a:t>Deep convolutional neural networks have greatly improved object recognition accuracy, but remain reliant on large quantities of labeled training data. </a:t>
            </a:r>
          </a:p>
        </p:txBody>
      </p:sp>
      <p:sp>
        <p:nvSpPr>
          <p:cNvPr id="2" name="文本框 1">
            <a:extLst>
              <a:ext uri="{FF2B5EF4-FFF2-40B4-BE49-F238E27FC236}">
                <a16:creationId xmlns:a16="http://schemas.microsoft.com/office/drawing/2014/main" id="{1D81A4B3-528F-EC62-1081-1817D4FE20E5}"/>
              </a:ext>
            </a:extLst>
          </p:cNvPr>
          <p:cNvSpPr txBox="1"/>
          <p:nvPr/>
        </p:nvSpPr>
        <p:spPr>
          <a:xfrm>
            <a:off x="984000" y="5157000"/>
            <a:ext cx="10224000" cy="720000"/>
          </a:xfrm>
          <a:prstGeom prst="rect">
            <a:avLst/>
          </a:prstGeom>
          <a:noFill/>
          <a:ln>
            <a:solidFill>
              <a:srgbClr val="0174AB"/>
            </a:solidFill>
          </a:ln>
        </p:spPr>
        <p:txBody>
          <a:bodyPr wrap="square" rtlCol="0">
            <a:noAutofit/>
          </a:body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Aligning global (image-level) features means that not only the object categories, but also backgrounds and scene layouts must be similar across domains.</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72</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BBF78D11-269B-CFE9-FCA4-AEA9D20005E6}"/>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Propose a method for detector adaptation based on strong local alignment and weak global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B8AC796-7044-089B-F7E2-671CF8F8D51C}"/>
              </a:ext>
            </a:extLst>
          </p:cNvPr>
          <p:cNvPicPr>
            <a:picLocks noChangeAspect="1"/>
          </p:cNvPicPr>
          <p:nvPr/>
        </p:nvPicPr>
        <p:blipFill>
          <a:blip r:embed="rId3"/>
          <a:stretch>
            <a:fillRect/>
          </a:stretch>
        </p:blipFill>
        <p:spPr>
          <a:xfrm>
            <a:off x="6744000" y="1197290"/>
            <a:ext cx="4517670" cy="5274557"/>
          </a:xfrm>
          <a:prstGeom prst="rect">
            <a:avLst/>
          </a:prstGeom>
        </p:spPr>
      </p:pic>
      <p:sp>
        <p:nvSpPr>
          <p:cNvPr id="8" name="文本框 7">
            <a:extLst>
              <a:ext uri="{FF2B5EF4-FFF2-40B4-BE49-F238E27FC236}">
                <a16:creationId xmlns:a16="http://schemas.microsoft.com/office/drawing/2014/main" id="{A88ECEC9-B178-68FC-95C4-29326C2EE216}"/>
              </a:ext>
            </a:extLst>
          </p:cNvPr>
          <p:cNvSpPr txBox="1"/>
          <p:nvPr/>
        </p:nvSpPr>
        <p:spPr>
          <a:xfrm>
            <a:off x="552000" y="2027198"/>
            <a:ext cx="5733369" cy="923330"/>
          </a:xfrm>
          <a:prstGeom prst="rect">
            <a:avLst/>
          </a:prstGeom>
          <a:noFill/>
        </p:spPr>
        <p:txBody>
          <a:bodyPr wrap="square">
            <a:spAutoFit/>
          </a:bodyPr>
          <a:lstStyle/>
          <a:p>
            <a:pPr algn="just"/>
            <a:r>
              <a:rPr lang="en-US" altLang="zh-CN" dirty="0">
                <a:solidFill>
                  <a:srgbClr val="000000"/>
                </a:solidFill>
                <a:latin typeface="Times New Roman" panose="02020603050405020304" pitchFamily="18" charset="0"/>
                <a:cs typeface="Times New Roman" panose="02020603050405020304" pitchFamily="18" charset="0"/>
              </a:rPr>
              <a:t>T</a:t>
            </a:r>
            <a:r>
              <a:rPr lang="en-US" altLang="zh-CN" sz="1800" dirty="0">
                <a:solidFill>
                  <a:srgbClr val="000000"/>
                </a:solidFill>
                <a:effectLst/>
                <a:latin typeface="Times New Roman" panose="02020603050405020304" pitchFamily="18" charset="0"/>
                <a:cs typeface="Times New Roman" panose="02020603050405020304" pitchFamily="18" charset="0"/>
              </a:rPr>
              <a:t>he weak alignment model</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sz="1800" dirty="0">
                <a:solidFill>
                  <a:srgbClr val="000000"/>
                </a:solidFill>
                <a:effectLst/>
                <a:latin typeface="Times New Roman" panose="02020603050405020304" pitchFamily="18" charset="0"/>
                <a:cs typeface="Times New Roman" panose="02020603050405020304" pitchFamily="18" charset="0"/>
              </a:rPr>
              <a:t>focuses the adversarial alignment loss on images that are globally similar and puts less emphasis on aligning images that are globally dissimilar. </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CF65046-4619-41C9-B892-A1DCB885A421}"/>
              </a:ext>
            </a:extLst>
          </p:cNvPr>
          <p:cNvSpPr txBox="1"/>
          <p:nvPr/>
        </p:nvSpPr>
        <p:spPr>
          <a:xfrm>
            <a:off x="552000" y="3939842"/>
            <a:ext cx="5733369" cy="646331"/>
          </a:xfrm>
          <a:prstGeom prst="rect">
            <a:avLst/>
          </a:prstGeom>
          <a:noFill/>
        </p:spPr>
        <p:txBody>
          <a:bodyPr wrap="square">
            <a:spAutoFit/>
          </a:bodyPr>
          <a:lstStyle/>
          <a:p>
            <a:pPr algn="just"/>
            <a:r>
              <a:rPr lang="en-US" altLang="zh-CN" dirty="0">
                <a:solidFill>
                  <a:srgbClr val="000000"/>
                </a:solidFill>
                <a:latin typeface="Times New Roman" panose="02020603050405020304" pitchFamily="18" charset="0"/>
                <a:cs typeface="Times New Roman" panose="02020603050405020304" pitchFamily="18" charset="0"/>
              </a:rPr>
              <a:t>T</a:t>
            </a:r>
            <a:r>
              <a:rPr lang="en-US" altLang="zh-CN" sz="1800" dirty="0">
                <a:solidFill>
                  <a:srgbClr val="000000"/>
                </a:solidFill>
                <a:effectLst/>
                <a:latin typeface="Times New Roman" panose="02020603050405020304" pitchFamily="18" charset="0"/>
                <a:cs typeface="Times New Roman" panose="02020603050405020304" pitchFamily="18" charset="0"/>
              </a:rPr>
              <a:t>he strong alignment model only looks at local receptive fields of the feature map.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8E31-ADB0-00FD-8259-5A8FC451299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579F02-A545-8594-71E4-686C9CB1EC96}"/>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57294E7B-28CF-86EF-09D1-D219F5AF58B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9C4B8339-48BA-CE66-B8B6-0561D5422BA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C2DDD8CC-2356-595F-A69B-CA67A4AEB7E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F7867D8-8E54-61E5-48C4-7C351E3DF38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0DC290D-AA85-1F62-C4EB-5942FD7006A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A0636FF-D38F-9680-EB7A-25140F0CAD4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19F926AC-E35A-AF99-FBAF-728E47043F34}"/>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Propose a method for detector adaptation based on strong local alignment and weak global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2EF8D22-B691-3ABD-51E5-2962C9D15F4E}"/>
              </a:ext>
            </a:extLst>
          </p:cNvPr>
          <p:cNvSpPr txBox="1"/>
          <p:nvPr/>
        </p:nvSpPr>
        <p:spPr>
          <a:xfrm>
            <a:off x="408000" y="1310124"/>
            <a:ext cx="9072000" cy="923330"/>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Extract global features just before the RPN and local features from lower layers, and perform weak global alignment in the high-level feature space and strong local alignment in the low-level feature space. Stabilize the training of domain classifiers with the detection loss. </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E947BA-8CD0-5C10-E803-0080849D0C32}"/>
              </a:ext>
            </a:extLst>
          </p:cNvPr>
          <p:cNvPicPr>
            <a:picLocks noChangeAspect="1"/>
          </p:cNvPicPr>
          <p:nvPr/>
        </p:nvPicPr>
        <p:blipFill>
          <a:blip r:embed="rId3"/>
          <a:stretch>
            <a:fillRect/>
          </a:stretch>
        </p:blipFill>
        <p:spPr>
          <a:xfrm>
            <a:off x="1557331" y="2400232"/>
            <a:ext cx="8691061" cy="3604653"/>
          </a:xfrm>
          <a:prstGeom prst="rect">
            <a:avLst/>
          </a:prstGeom>
        </p:spPr>
      </p:pic>
    </p:spTree>
    <p:extLst>
      <p:ext uri="{BB962C8B-B14F-4D97-AF65-F5344CB8AC3E}">
        <p14:creationId xmlns:p14="http://schemas.microsoft.com/office/powerpoint/2010/main" val="282472985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0745F-514A-781B-5FDC-27A6A12484D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9DD0294-5EA8-1BC0-86FA-04444194ECF6}"/>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831FAA5-DD77-E21D-D563-AE61C31ECDD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B3AA47CD-0977-3995-FD0F-B4AAF121391F}"/>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284DB71-DB93-8E41-5202-7D3A1AEBE98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CF4A6DD-F4D2-8CD9-6B0A-D4E7D94CC5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2D0209BE-DE9D-027B-025D-6277698988C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D8BA7783-BE6C-6451-EF39-3D669715E2A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361D04E4-BA9D-0E95-6E3B-D8CA317B4585}"/>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Weak Global Feature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653106-7C6B-0F8E-6070-A93C8D42FF98}"/>
                  </a:ext>
                </a:extLst>
              </p:cNvPr>
              <p:cNvSpPr txBox="1"/>
              <p:nvPr/>
            </p:nvSpPr>
            <p:spPr>
              <a:xfrm>
                <a:off x="408000" y="1310124"/>
                <a:ext cx="11376000" cy="1499898"/>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Train a domain classifier to ignore easy-to-classify examples while focusing on hard-to-classify examples with respect to the classification of the domain.</a:t>
                </a:r>
              </a:p>
              <a:p>
                <a:r>
                  <a:rPr lang="en-US" altLang="zh-CN" dirty="0">
                    <a:solidFill>
                      <a:srgbClr val="000000"/>
                    </a:solidFill>
                    <a:latin typeface="Times New Roman" panose="02020603050405020304" pitchFamily="18" charset="0"/>
                    <a:cs typeface="Times New Roman" panose="02020603050405020304" pitchFamily="18" charset="0"/>
                  </a:rPr>
                  <a:t>The global feature vector is extracted by </a:t>
                </a:r>
                <a:r>
                  <a:rPr lang="en-US" altLang="zh-CN" i="1" dirty="0">
                    <a:solidFill>
                      <a:srgbClr val="000000"/>
                    </a:solidFill>
                    <a:latin typeface="Times New Roman" panose="02020603050405020304" pitchFamily="18" charset="0"/>
                    <a:cs typeface="Times New Roman" panose="02020603050405020304" pitchFamily="18" charset="0"/>
                  </a:rPr>
                  <a:t>F</a:t>
                </a:r>
                <a:r>
                  <a:rPr lang="en-US" altLang="zh-CN" dirty="0">
                    <a:solidFill>
                      <a:srgbClr val="000000"/>
                    </a:solidFill>
                    <a:latin typeface="Times New Roman" panose="02020603050405020304" pitchFamily="18" charset="0"/>
                    <a:cs typeface="Times New Roman" panose="02020603050405020304" pitchFamily="18" charset="0"/>
                  </a:rPr>
                  <a:t>. The domain classifier,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𝐷</m:t>
                        </m:r>
                      </m:e>
                      <m:sub>
                        <m:r>
                          <a:rPr lang="en-US" altLang="zh-CN" b="0" i="1" smtClean="0">
                            <a:solidFill>
                              <a:srgbClr val="000000"/>
                            </a:solidFill>
                            <a:latin typeface="Cambria Math" panose="02040503050406030204" pitchFamily="18" charset="0"/>
                            <a:cs typeface="Times New Roman" panose="02020603050405020304" pitchFamily="18" charset="0"/>
                          </a:rPr>
                          <m:t>𝑔</m:t>
                        </m:r>
                      </m:sub>
                    </m:sSub>
                  </m:oMath>
                </a14:m>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is trained to predict the domain of input global features. Optimize </a:t>
                </a:r>
                <a:r>
                  <a:rPr lang="en-US" altLang="zh-CN" i="1" dirty="0">
                    <a:solidFill>
                      <a:srgbClr val="000000"/>
                    </a:solidFill>
                    <a:latin typeface="Times New Roman" panose="02020603050405020304" pitchFamily="18" charset="0"/>
                    <a:cs typeface="Times New Roman" panose="02020603050405020304" pitchFamily="18" charset="0"/>
                  </a:rPr>
                  <a:t>F </a:t>
                </a:r>
                <a:r>
                  <a:rPr lang="en-US" altLang="zh-CN" dirty="0">
                    <a:solidFill>
                      <a:srgbClr val="000000"/>
                    </a:solidFill>
                    <a:latin typeface="Times New Roman" panose="02020603050405020304" pitchFamily="18" charset="0"/>
                    <a:cs typeface="Times New Roman" panose="02020603050405020304" pitchFamily="18" charset="0"/>
                  </a:rPr>
                  <a:t>so that the features are discriminative for the task of domain classification. The domain-label </a:t>
                </a:r>
                <a:r>
                  <a:rPr lang="en-US" altLang="zh-CN" i="1" dirty="0">
                    <a:solidFill>
                      <a:srgbClr val="000000"/>
                    </a:solidFill>
                    <a:latin typeface="Times New Roman" panose="02020603050405020304" pitchFamily="18" charset="0"/>
                    <a:cs typeface="Times New Roman" panose="02020603050405020304" pitchFamily="18" charset="0"/>
                  </a:rPr>
                  <a:t>d </a:t>
                </a:r>
                <a:r>
                  <a:rPr lang="en-US" altLang="zh-CN" dirty="0">
                    <a:solidFill>
                      <a:srgbClr val="000000"/>
                    </a:solidFill>
                    <a:latin typeface="Times New Roman" panose="02020603050405020304" pitchFamily="18" charset="0"/>
                    <a:cs typeface="Times New Roman" panose="02020603050405020304" pitchFamily="18" charset="0"/>
                  </a:rPr>
                  <a:t>is 0 for the source and 0 for the target. </a:t>
                </a:r>
                <a:r>
                  <a:rPr lang="en-US" altLang="zh-CN" dirty="0">
                    <a:latin typeface="Times New Roman" panose="02020603050405020304" pitchFamily="18" charset="0"/>
                    <a:cs typeface="Times New Roman" panose="02020603050405020304" pitchFamily="18" charset="0"/>
                  </a:rPr>
                  <a:t>The objective of the detection loss is summarized as: </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75653106-7C6B-0F8E-6070-A93C8D42FF98}"/>
                  </a:ext>
                </a:extLst>
              </p:cNvPr>
              <p:cNvSpPr txBox="1">
                <a:spLocks noRot="1" noChangeAspect="1" noMove="1" noResize="1" noEditPoints="1" noAdjustHandles="1" noChangeArrowheads="1" noChangeShapeType="1" noTextEdit="1"/>
              </p:cNvSpPr>
              <p:nvPr/>
            </p:nvSpPr>
            <p:spPr>
              <a:xfrm>
                <a:off x="408000" y="1310124"/>
                <a:ext cx="11376000" cy="1499898"/>
              </a:xfrm>
              <a:prstGeom prst="rect">
                <a:avLst/>
              </a:prstGeom>
              <a:blipFill>
                <a:blip r:embed="rId3"/>
                <a:stretch>
                  <a:fillRect l="-482" t="-2439" b="-569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E26C220-4FBE-33BC-E7D3-807A7E886529}"/>
              </a:ext>
            </a:extLst>
          </p:cNvPr>
          <p:cNvPicPr>
            <a:picLocks noChangeAspect="1"/>
          </p:cNvPicPr>
          <p:nvPr/>
        </p:nvPicPr>
        <p:blipFill>
          <a:blip r:embed="rId4"/>
          <a:stretch>
            <a:fillRect/>
          </a:stretch>
        </p:blipFill>
        <p:spPr>
          <a:xfrm>
            <a:off x="3629445" y="2852918"/>
            <a:ext cx="4915586" cy="657317"/>
          </a:xfrm>
          <a:prstGeom prst="rect">
            <a:avLst/>
          </a:prstGeom>
        </p:spPr>
      </p:pic>
      <p:pic>
        <p:nvPicPr>
          <p:cNvPr id="3" name="图片 2">
            <a:extLst>
              <a:ext uri="{FF2B5EF4-FFF2-40B4-BE49-F238E27FC236}">
                <a16:creationId xmlns:a16="http://schemas.microsoft.com/office/drawing/2014/main" id="{C6A2B2DA-E298-5AFC-5A22-6E37161A782D}"/>
              </a:ext>
            </a:extLst>
          </p:cNvPr>
          <p:cNvPicPr>
            <a:picLocks noChangeAspect="1"/>
          </p:cNvPicPr>
          <p:nvPr/>
        </p:nvPicPr>
        <p:blipFill>
          <a:blip r:embed="rId5"/>
          <a:stretch>
            <a:fillRect/>
          </a:stretch>
        </p:blipFill>
        <p:spPr>
          <a:xfrm>
            <a:off x="3276407" y="3553131"/>
            <a:ext cx="5639185" cy="2810194"/>
          </a:xfrm>
          <a:prstGeom prst="rect">
            <a:avLst/>
          </a:prstGeom>
        </p:spPr>
      </p:pic>
    </p:spTree>
    <p:extLst>
      <p:ext uri="{BB962C8B-B14F-4D97-AF65-F5344CB8AC3E}">
        <p14:creationId xmlns:p14="http://schemas.microsoft.com/office/powerpoint/2010/main" val="63483445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675B0-F08B-281A-E0A1-C319D19AA24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1D28C25-8B4F-93A7-8912-029188F09EF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F4DFA91-BFB2-C52E-FFF5-C618D3CDF909}"/>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22DDEC82-9FAC-165A-70EA-E5304F1AC5D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2C4F84AC-B0AD-A546-2E89-B143B1410AC1}"/>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9D32196E-2FB2-E664-8792-E567CA248A8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E448AA3-7A52-0BBB-CB71-E2AF49CCF53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FD5C7053-4DC9-FBD9-7F6A-7AEF9016081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C533003D-0EFC-7CD3-E129-1F148D413488}"/>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Weak Global Feature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48A02AE-C7F7-57B6-7955-59A5519C3FB5}"/>
              </a:ext>
            </a:extLst>
          </p:cNvPr>
          <p:cNvPicPr>
            <a:picLocks noChangeAspect="1"/>
          </p:cNvPicPr>
          <p:nvPr/>
        </p:nvPicPr>
        <p:blipFill>
          <a:blip r:embed="rId3"/>
          <a:stretch>
            <a:fillRect/>
          </a:stretch>
        </p:blipFill>
        <p:spPr>
          <a:xfrm>
            <a:off x="608058" y="3721139"/>
            <a:ext cx="4809323" cy="2396646"/>
          </a:xfrm>
          <a:prstGeom prst="rect">
            <a:avLst/>
          </a:prstGeom>
        </p:spPr>
      </p:pic>
      <p:pic>
        <p:nvPicPr>
          <p:cNvPr id="8" name="图片 7">
            <a:extLst>
              <a:ext uri="{FF2B5EF4-FFF2-40B4-BE49-F238E27FC236}">
                <a16:creationId xmlns:a16="http://schemas.microsoft.com/office/drawing/2014/main" id="{03654B08-E587-8F6F-BFCB-A3CF460E30B1}"/>
              </a:ext>
            </a:extLst>
          </p:cNvPr>
          <p:cNvPicPr>
            <a:picLocks noChangeAspect="1"/>
          </p:cNvPicPr>
          <p:nvPr/>
        </p:nvPicPr>
        <p:blipFill>
          <a:blip r:embed="rId4"/>
          <a:stretch>
            <a:fillRect/>
          </a:stretch>
        </p:blipFill>
        <p:spPr>
          <a:xfrm>
            <a:off x="203183" y="1490983"/>
            <a:ext cx="4648849" cy="428685"/>
          </a:xfrm>
          <a:prstGeom prst="rect">
            <a:avLst/>
          </a:prstGeom>
        </p:spPr>
      </p:pic>
      <p:pic>
        <p:nvPicPr>
          <p:cNvPr id="11" name="图片 10">
            <a:extLst>
              <a:ext uri="{FF2B5EF4-FFF2-40B4-BE49-F238E27FC236}">
                <a16:creationId xmlns:a16="http://schemas.microsoft.com/office/drawing/2014/main" id="{4DA45E8C-5DE6-2AAD-B123-007457D2E132}"/>
              </a:ext>
            </a:extLst>
          </p:cNvPr>
          <p:cNvPicPr>
            <a:picLocks noChangeAspect="1"/>
          </p:cNvPicPr>
          <p:nvPr/>
        </p:nvPicPr>
        <p:blipFill>
          <a:blip r:embed="rId5"/>
          <a:stretch>
            <a:fillRect/>
          </a:stretch>
        </p:blipFill>
        <p:spPr>
          <a:xfrm>
            <a:off x="264000" y="2088605"/>
            <a:ext cx="4667901" cy="752580"/>
          </a:xfrm>
          <a:prstGeom prst="rect">
            <a:avLst/>
          </a:prstGeom>
        </p:spPr>
      </p:pic>
      <p:pic>
        <p:nvPicPr>
          <p:cNvPr id="13" name="图片 12">
            <a:extLst>
              <a:ext uri="{FF2B5EF4-FFF2-40B4-BE49-F238E27FC236}">
                <a16:creationId xmlns:a16="http://schemas.microsoft.com/office/drawing/2014/main" id="{390EAF4F-DAE5-0F64-2B51-1ABB5A7DFDA9}"/>
              </a:ext>
            </a:extLst>
          </p:cNvPr>
          <p:cNvPicPr>
            <a:picLocks noChangeAspect="1"/>
          </p:cNvPicPr>
          <p:nvPr/>
        </p:nvPicPr>
        <p:blipFill>
          <a:blip r:embed="rId6"/>
          <a:stretch>
            <a:fillRect/>
          </a:stretch>
        </p:blipFill>
        <p:spPr>
          <a:xfrm>
            <a:off x="203183" y="2998475"/>
            <a:ext cx="5077534" cy="514422"/>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3B9D9D9-E866-CE8A-BB15-165E067487D1}"/>
                  </a:ext>
                </a:extLst>
              </p:cNvPr>
              <p:cNvSpPr txBox="1"/>
              <p:nvPr/>
            </p:nvSpPr>
            <p:spPr>
              <a:xfrm>
                <a:off x="6253204" y="1742850"/>
                <a:ext cx="4776953" cy="66890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We denote the loss of the weak global-level domain classifier as </a:t>
                </a:r>
                <a14:m>
                  <m:oMath xmlns:m="http://schemas.openxmlformats.org/officeDocument/2006/math">
                    <m:sSub>
                      <m:sSubPr>
                        <m:ctrlPr>
                          <a:rPr lang="en-US" altLang="zh-CN" sz="18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18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𝑔𝑙𝑜𝑏𝑎𝑙</m:t>
                        </m:r>
                      </m:sub>
                    </m:sSub>
                  </m:oMath>
                </a14:m>
                <a:r>
                  <a:rPr lang="en-US" altLang="zh-CN" sz="800" dirty="0">
                    <a:solidFill>
                      <a:srgbClr val="000000"/>
                    </a:solidFill>
                    <a:effectLst/>
                    <a:latin typeface="Times New Roman" panose="02020603050405020304" pitchFamily="18" charset="0"/>
                    <a:cs typeface="Times New Roman" panose="02020603050405020304" pitchFamily="18" charset="0"/>
                  </a:rPr>
                  <a:t> </a:t>
                </a:r>
                <a:r>
                  <a:rPr lang="en-US" altLang="zh-CN" sz="1800" dirty="0">
                    <a:solidFill>
                      <a:srgbClr val="000000"/>
                    </a:solidFill>
                    <a:effectLst/>
                    <a:latin typeface="Times New Roman" panose="02020603050405020304" pitchFamily="18" charset="0"/>
                    <a:cs typeface="Times New Roman" panose="02020603050405020304" pitchFamily="18" charset="0"/>
                  </a:rPr>
                  <a:t>as follows,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3B9D9D9-E866-CE8A-BB15-165E067487D1}"/>
                  </a:ext>
                </a:extLst>
              </p:cNvPr>
              <p:cNvSpPr txBox="1">
                <a:spLocks noRot="1" noChangeAspect="1" noMove="1" noResize="1" noEditPoints="1" noAdjustHandles="1" noChangeArrowheads="1" noChangeShapeType="1" noTextEdit="1"/>
              </p:cNvSpPr>
              <p:nvPr/>
            </p:nvSpPr>
            <p:spPr>
              <a:xfrm>
                <a:off x="6253204" y="1742850"/>
                <a:ext cx="4776953" cy="668901"/>
              </a:xfrm>
              <a:prstGeom prst="rect">
                <a:avLst/>
              </a:prstGeom>
              <a:blipFill>
                <a:blip r:embed="rId7"/>
                <a:stretch>
                  <a:fillRect l="-1149" t="-5455" b="-10000"/>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E75C73EC-3393-5641-03E0-25C69E414B43}"/>
              </a:ext>
            </a:extLst>
          </p:cNvPr>
          <p:cNvPicPr>
            <a:picLocks noChangeAspect="1"/>
          </p:cNvPicPr>
          <p:nvPr/>
        </p:nvPicPr>
        <p:blipFill>
          <a:blip r:embed="rId8"/>
          <a:stretch>
            <a:fillRect/>
          </a:stretch>
        </p:blipFill>
        <p:spPr>
          <a:xfrm>
            <a:off x="5902862" y="2800507"/>
            <a:ext cx="5477639" cy="1571844"/>
          </a:xfrm>
          <a:prstGeom prst="rect">
            <a:avLst/>
          </a:prstGeom>
        </p:spPr>
      </p:pic>
      <p:pic>
        <p:nvPicPr>
          <p:cNvPr id="20" name="图片 19">
            <a:extLst>
              <a:ext uri="{FF2B5EF4-FFF2-40B4-BE49-F238E27FC236}">
                <a16:creationId xmlns:a16="http://schemas.microsoft.com/office/drawing/2014/main" id="{BBCC9DAF-1D3C-93B3-BEBE-C86373010E93}"/>
              </a:ext>
            </a:extLst>
          </p:cNvPr>
          <p:cNvPicPr>
            <a:picLocks noChangeAspect="1"/>
          </p:cNvPicPr>
          <p:nvPr/>
        </p:nvPicPr>
        <p:blipFill>
          <a:blip r:embed="rId9"/>
          <a:stretch>
            <a:fillRect/>
          </a:stretch>
        </p:blipFill>
        <p:spPr>
          <a:xfrm>
            <a:off x="5808000" y="4861001"/>
            <a:ext cx="5363323" cy="609685"/>
          </a:xfrm>
          <a:prstGeom prst="rect">
            <a:avLst/>
          </a:prstGeom>
        </p:spPr>
      </p:pic>
    </p:spTree>
    <p:extLst>
      <p:ext uri="{BB962C8B-B14F-4D97-AF65-F5344CB8AC3E}">
        <p14:creationId xmlns:p14="http://schemas.microsoft.com/office/powerpoint/2010/main" val="18357948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BEF8E-815C-C2E5-186C-59AD69B92A1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206D8D2-0E3D-5BD2-D31F-5B172028C3BB}"/>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8E1FED2-9941-3962-6D0A-F0B7F694CBA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58215BA3-87A1-9A22-9E1F-E66AED07C72E}"/>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C07CBE7-1178-5AF8-B935-0D3A02C78CC0}"/>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12E77A3-1C64-9077-B7C3-0B74274E34D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A4CA4D8B-7D31-DBC7-8759-987976ADDD4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131F1D5-DB4A-9446-FF08-C138B1CC67D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sp>
        <p:nvSpPr>
          <p:cNvPr id="2" name="文本框 1">
            <a:extLst>
              <a:ext uri="{FF2B5EF4-FFF2-40B4-BE49-F238E27FC236}">
                <a16:creationId xmlns:a16="http://schemas.microsoft.com/office/drawing/2014/main" id="{106D5F04-5EC3-8FD6-3294-D0C712B8E9C8}"/>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Strong Local Feature Alignment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0B348FC-E19B-A4DE-466E-59821D1D77D1}"/>
              </a:ext>
            </a:extLst>
          </p:cNvPr>
          <p:cNvPicPr>
            <a:picLocks noChangeAspect="1"/>
          </p:cNvPicPr>
          <p:nvPr/>
        </p:nvPicPr>
        <p:blipFill>
          <a:blip r:embed="rId3"/>
          <a:stretch>
            <a:fillRect/>
          </a:stretch>
        </p:blipFill>
        <p:spPr>
          <a:xfrm>
            <a:off x="3855238" y="962504"/>
            <a:ext cx="4464000" cy="1967836"/>
          </a:xfrm>
          <a:prstGeom prst="rect">
            <a:avLst/>
          </a:prstGeom>
        </p:spPr>
      </p:pic>
      <p:pic>
        <p:nvPicPr>
          <p:cNvPr id="7" name="图片 6">
            <a:extLst>
              <a:ext uri="{FF2B5EF4-FFF2-40B4-BE49-F238E27FC236}">
                <a16:creationId xmlns:a16="http://schemas.microsoft.com/office/drawing/2014/main" id="{B21C55F0-E390-E980-733F-CD5C45798E0E}"/>
              </a:ext>
            </a:extLst>
          </p:cNvPr>
          <p:cNvPicPr>
            <a:picLocks noChangeAspect="1"/>
          </p:cNvPicPr>
          <p:nvPr/>
        </p:nvPicPr>
        <p:blipFill>
          <a:blip r:embed="rId4"/>
          <a:srcRect b="14297"/>
          <a:stretch/>
        </p:blipFill>
        <p:spPr>
          <a:xfrm>
            <a:off x="1857800" y="2960503"/>
            <a:ext cx="8820964" cy="3420497"/>
          </a:xfrm>
          <a:prstGeom prst="rect">
            <a:avLst/>
          </a:prstGeom>
        </p:spPr>
      </p:pic>
    </p:spTree>
    <p:extLst>
      <p:ext uri="{BB962C8B-B14F-4D97-AF65-F5344CB8AC3E}">
        <p14:creationId xmlns:p14="http://schemas.microsoft.com/office/powerpoint/2010/main" val="58677721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63E2-1D9A-9CE0-BB98-5A39A1C3DCF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2BE534F-5E86-1C6D-304C-94E75F2C98A6}"/>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3BB17C14-2764-0845-6088-C23A638144AF}"/>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3B11C8A9-2023-D05F-97F3-AAFD862D2C0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9444BD23-ADE5-B2EB-7B7D-F8228F2D5AB5}"/>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66394E6-E66C-F2CB-0891-02E362239C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8EB095D9-0619-3C6E-3E84-923744FEAC5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AFBE1F7E-9881-7F5D-EFC0-6A46635EE24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sp>
        <p:nvSpPr>
          <p:cNvPr id="2" name="文本框 1">
            <a:extLst>
              <a:ext uri="{FF2B5EF4-FFF2-40B4-BE49-F238E27FC236}">
                <a16:creationId xmlns:a16="http://schemas.microsoft.com/office/drawing/2014/main" id="{8E9EECB7-B28D-4DDE-111E-5A5983CEACED}"/>
              </a:ext>
            </a:extLst>
          </p:cNvPr>
          <p:cNvSpPr txBox="1"/>
          <p:nvPr/>
        </p:nvSpPr>
        <p:spPr>
          <a:xfrm>
            <a:off x="102479" y="808541"/>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Context Vector based Regularization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B38B8C8-108A-BED7-84FF-1C0578C16BB2}"/>
              </a:ext>
            </a:extLst>
          </p:cNvPr>
          <p:cNvSpPr txBox="1"/>
          <p:nvPr/>
        </p:nvSpPr>
        <p:spPr>
          <a:xfrm>
            <a:off x="826862" y="1351596"/>
            <a:ext cx="10152000" cy="369332"/>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S</a:t>
            </a:r>
            <a:r>
              <a:rPr lang="en-US" altLang="zh-CN" sz="1800" dirty="0">
                <a:solidFill>
                  <a:srgbClr val="000000"/>
                </a:solidFill>
                <a:effectLst/>
                <a:latin typeface="Times New Roman" panose="02020603050405020304" pitchFamily="18" charset="0"/>
                <a:cs typeface="Times New Roman" panose="02020603050405020304" pitchFamily="18" charset="0"/>
              </a:rPr>
              <a:t>tabilize the training of the domain classifier by the detection loss computed on source examples.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543A32F-4F6B-1AB6-323D-BC0494050BCE}"/>
                  </a:ext>
                </a:extLst>
              </p:cNvPr>
              <p:cNvSpPr txBox="1"/>
              <p:nvPr/>
            </p:nvSpPr>
            <p:spPr>
              <a:xfrm>
                <a:off x="826862" y="1863873"/>
                <a:ext cx="10152000" cy="369332"/>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Extract vectors </a:t>
                </a:r>
                <a14:m>
                  <m:oMath xmlns:m="http://schemas.openxmlformats.org/officeDocument/2006/math">
                    <m:sSub>
                      <m:sSubPr>
                        <m:ctrlPr>
                          <a:rPr lang="en-US" altLang="zh-CN" sz="1800" i="1" smtClean="0">
                            <a:solidFill>
                              <a:srgbClr val="000000"/>
                            </a:solidFill>
                            <a:effectLst/>
                            <a:latin typeface="Cambria Math" panose="02040503050406030204" pitchFamily="18" charset="0"/>
                            <a:cs typeface="Times New Roman" panose="02020603050405020304" pitchFamily="18" charset="0"/>
                          </a:rPr>
                        </m:ctrlPr>
                      </m:sSubPr>
                      <m:e>
                        <m:r>
                          <a:rPr lang="en-US" altLang="zh-CN" sz="1800" b="0" i="1" smtClean="0">
                            <a:solidFill>
                              <a:srgbClr val="000000"/>
                            </a:solidFill>
                            <a:effectLst/>
                            <a:latin typeface="Cambria Math" panose="02040503050406030204" pitchFamily="18" charset="0"/>
                            <a:cs typeface="Times New Roman" panose="02020603050405020304" pitchFamily="18" charset="0"/>
                          </a:rPr>
                          <m:t>𝑣</m:t>
                        </m:r>
                      </m:e>
                      <m:sub>
                        <m:r>
                          <a:rPr lang="en-US" altLang="zh-CN" sz="1800" b="0" i="1" smtClean="0">
                            <a:solidFill>
                              <a:srgbClr val="000000"/>
                            </a:solidFill>
                            <a:effectLst/>
                            <a:latin typeface="Cambria Math" panose="02040503050406030204" pitchFamily="18" charset="0"/>
                            <a:cs typeface="Times New Roman" panose="02020603050405020304" pitchFamily="18" charset="0"/>
                          </a:rPr>
                          <m:t>1</m:t>
                        </m:r>
                      </m:sub>
                    </m:sSub>
                  </m:oMath>
                </a14:m>
                <a:r>
                  <a:rPr lang="en-US" altLang="zh-CN" sz="1800" dirty="0">
                    <a:solidFill>
                      <a:srgbClr val="000000"/>
                    </a:solidFill>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solidFill>
                              <a:srgbClr val="000000"/>
                            </a:solidFill>
                            <a:latin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cs typeface="Times New Roman" panose="02020603050405020304" pitchFamily="18" charset="0"/>
                          </a:rPr>
                          <m:t>𝑣</m:t>
                        </m:r>
                      </m:e>
                      <m:sub>
                        <m:r>
                          <a:rPr lang="en-US" altLang="zh-CN" b="0" i="1" smtClean="0">
                            <a:solidFill>
                              <a:srgbClr val="000000"/>
                            </a:solidFill>
                            <a:latin typeface="Cambria Math" panose="02040503050406030204" pitchFamily="18" charset="0"/>
                            <a:cs typeface="Times New Roman" panose="02020603050405020304" pitchFamily="18" charset="0"/>
                          </a:rPr>
                          <m:t>2</m:t>
                        </m:r>
                      </m:sub>
                    </m:sSub>
                  </m:oMath>
                </a14:m>
                <a:r>
                  <a:rPr lang="en-US" altLang="zh-CN" dirty="0">
                    <a:solidFill>
                      <a:srgbClr val="000000"/>
                    </a:solidFill>
                    <a:latin typeface="Times New Roman" panose="02020603050405020304" pitchFamily="18" charset="0"/>
                    <a:cs typeface="Times New Roman" panose="02020603050405020304" pitchFamily="18" charset="0"/>
                  </a:rPr>
                  <a:t> from the middle layers of the two domain classifiers</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7543A32F-4F6B-1AB6-323D-BC0494050BCE}"/>
                  </a:ext>
                </a:extLst>
              </p:cNvPr>
              <p:cNvSpPr txBox="1">
                <a:spLocks noRot="1" noChangeAspect="1" noMove="1" noResize="1" noEditPoints="1" noAdjustHandles="1" noChangeArrowheads="1" noChangeShapeType="1" noTextEdit="1"/>
              </p:cNvSpPr>
              <p:nvPr/>
            </p:nvSpPr>
            <p:spPr>
              <a:xfrm>
                <a:off x="826862" y="1863873"/>
                <a:ext cx="10152000" cy="369332"/>
              </a:xfrm>
              <a:prstGeom prst="rect">
                <a:avLst/>
              </a:prstGeom>
              <a:blipFill>
                <a:blip r:embed="rId3"/>
                <a:stretch>
                  <a:fillRect l="-541" t="-10000" b="-26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EC9DE61-D572-D4C5-9520-9FC0AD1D61BE}"/>
              </a:ext>
            </a:extLst>
          </p:cNvPr>
          <p:cNvSpPr txBox="1"/>
          <p:nvPr/>
        </p:nvSpPr>
        <p:spPr>
          <a:xfrm>
            <a:off x="126280" y="2977084"/>
            <a:ext cx="11969519"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Overall Objective</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7A69A38-EC57-E8FB-C125-A59653063089}"/>
              </a:ext>
            </a:extLst>
          </p:cNvPr>
          <p:cNvPicPr>
            <a:picLocks noChangeAspect="1"/>
          </p:cNvPicPr>
          <p:nvPr/>
        </p:nvPicPr>
        <p:blipFill>
          <a:blip r:embed="rId4"/>
          <a:stretch>
            <a:fillRect/>
          </a:stretch>
        </p:blipFill>
        <p:spPr>
          <a:xfrm>
            <a:off x="3432000" y="3407357"/>
            <a:ext cx="6192114" cy="2686425"/>
          </a:xfrm>
          <a:prstGeom prst="rect">
            <a:avLst/>
          </a:prstGeom>
        </p:spPr>
      </p:pic>
    </p:spTree>
    <p:extLst>
      <p:ext uri="{BB962C8B-B14F-4D97-AF65-F5344CB8AC3E}">
        <p14:creationId xmlns:p14="http://schemas.microsoft.com/office/powerpoint/2010/main" val="41961607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sp>
        <p:nvSpPr>
          <p:cNvPr id="2" name="文本框 1"/>
          <p:cNvSpPr txBox="1"/>
          <p:nvPr/>
        </p:nvSpPr>
        <p:spPr>
          <a:xfrm>
            <a:off x="171076" y="786874"/>
            <a:ext cx="4572000" cy="461665"/>
          </a:xfrm>
          <a:prstGeom prst="rect">
            <a:avLst/>
          </a:prstGeom>
          <a:noFill/>
        </p:spPr>
        <p:txBody>
          <a:bodyPr wrap="square" rtlCol="0" anchor="t">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Adaptation between dissimilar domains </a:t>
            </a:r>
            <a:r>
              <a:rPr lang="en-US" altLang="zh-CN" sz="2400" b="1" dirty="0">
                <a:solidFill>
                  <a:srgbClr val="0174AB"/>
                </a:solidFill>
                <a:latin typeface="Times New Roman" panose="02020603050405020304" pitchFamily="18" charset="0"/>
                <a:cs typeface="Times New Roman" panose="02020603050405020304" pitchFamily="18" charset="0"/>
              </a:rPr>
              <a:t> </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EF77E01-60A3-D4C4-7A7B-478DC84720CA}"/>
              </a:ext>
            </a:extLst>
          </p:cNvPr>
          <p:cNvPicPr>
            <a:picLocks noChangeAspect="1"/>
          </p:cNvPicPr>
          <p:nvPr/>
        </p:nvPicPr>
        <p:blipFill>
          <a:blip r:embed="rId5"/>
          <a:stretch>
            <a:fillRect/>
          </a:stretch>
        </p:blipFill>
        <p:spPr>
          <a:xfrm>
            <a:off x="255324" y="2204628"/>
            <a:ext cx="11774543" cy="2734057"/>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1593-8AFD-9438-E99C-CDD61D23F23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DB2342C-C610-21E5-13E2-EB3E3A488F5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58A2B4D1-E4B0-9DC1-CD88-C335FDB5187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1FB6AB96-D130-47DF-5D7F-FFC5CD4C3A02}"/>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7962DCBA-DA3C-F2E5-64FF-8690C4B04340}"/>
              </a:ext>
            </a:extLst>
          </p:cNvPr>
          <p:cNvSpPr txBox="1"/>
          <p:nvPr/>
        </p:nvSpPr>
        <p:spPr>
          <a:xfrm>
            <a:off x="48000" y="1125000"/>
            <a:ext cx="10615974" cy="1537409"/>
          </a:xfrm>
          <a:prstGeom prst="rect">
            <a:avLst/>
          </a:prstGeom>
          <a:noFill/>
        </p:spPr>
        <p:txBody>
          <a:bodyPr wrap="square" rtlCol="0">
            <a:spAutoFit/>
          </a:bodyPr>
          <a:lstStyle/>
          <a:p>
            <a:pPr marL="285750" indent="-285750" algn="just">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Align the learned representations by embedding in any given network specific Domain Alignment Layers to match the source and target feature distributions to a reference one.</a:t>
            </a:r>
          </a:p>
          <a:p>
            <a:pPr marL="285750" indent="-285750" algn="just">
              <a:lnSpc>
                <a:spcPct val="20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Automatically learn the degree of feature alignment required at different levels of the deep network</a:t>
            </a:r>
            <a:r>
              <a:rPr lang="en-US" altLang="zh-CN" dirty="0">
                <a:latin typeface="Arial" panose="020B0604020202020204" pitchFamily="34" charset="0"/>
                <a:cs typeface="Arial" panose="020B0604020202020204" pitchFamily="34" charset="0"/>
              </a:rPr>
              <a:t>.</a:t>
            </a:r>
          </a:p>
        </p:txBody>
      </p:sp>
      <p:sp>
        <p:nvSpPr>
          <p:cNvPr id="5" name="文本框 4">
            <a:extLst>
              <a:ext uri="{FF2B5EF4-FFF2-40B4-BE49-F238E27FC236}">
                <a16:creationId xmlns:a16="http://schemas.microsoft.com/office/drawing/2014/main" id="{EC7D8C0C-F150-C3F4-DA16-4BC965932998}"/>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err="1">
                <a:solidFill>
                  <a:srgbClr val="0174AB"/>
                </a:solidFill>
                <a:latin typeface="Arial" panose="020B0604020202020204" pitchFamily="34" charset="0"/>
                <a:cs typeface="Arial" panose="020B0604020202020204" pitchFamily="34" charset="0"/>
              </a:rPr>
              <a:t>AutoDIAL</a:t>
            </a:r>
            <a:r>
              <a:rPr lang="en-US" altLang="zh-CN" sz="2400" b="1" dirty="0">
                <a:solidFill>
                  <a:srgbClr val="0174AB"/>
                </a:solidFill>
                <a:latin typeface="Arial" panose="020B0604020202020204" pitchFamily="34" charset="0"/>
                <a:cs typeface="Arial" panose="020B0604020202020204" pitchFamily="34" charset="0"/>
              </a:rPr>
              <a:t>: </a:t>
            </a:r>
            <a:r>
              <a:rPr lang="en-US" altLang="zh-CN" sz="2400" b="1" dirty="0" err="1">
                <a:solidFill>
                  <a:srgbClr val="0174AB"/>
                </a:solidFill>
                <a:latin typeface="Arial" panose="020B0604020202020204" pitchFamily="34" charset="0"/>
                <a:cs typeface="Arial" panose="020B0604020202020204" pitchFamily="34" charset="0"/>
              </a:rPr>
              <a:t>DomaIn</a:t>
            </a:r>
            <a:r>
              <a:rPr lang="en-US" altLang="zh-CN" sz="2400" b="1" dirty="0">
                <a:solidFill>
                  <a:srgbClr val="0174AB"/>
                </a:solidFill>
                <a:latin typeface="Arial" panose="020B0604020202020204" pitchFamily="34" charset="0"/>
                <a:cs typeface="Arial" panose="020B0604020202020204" pitchFamily="34" charset="0"/>
              </a:rPr>
              <a:t> Alignment Layers with Automatic alignment parameters</a:t>
            </a:r>
            <a:endParaRPr lang="zh-CN" altLang="en-US" sz="24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72E55A18-97FA-8DC8-878D-EECBCC773B89}"/>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D09973D4-ADBF-F38F-8938-8976FA1DD76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18D0EDF-A115-D829-09DB-10AB1A3899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597902D-AB4D-6F2F-6914-91D6EC4F024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9227816-5B87-6005-E1B3-1F0804833F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pic>
        <p:nvPicPr>
          <p:cNvPr id="7" name="图片 6">
            <a:extLst>
              <a:ext uri="{FF2B5EF4-FFF2-40B4-BE49-F238E27FC236}">
                <a16:creationId xmlns:a16="http://schemas.microsoft.com/office/drawing/2014/main" id="{2C308222-3D3D-E543-DD49-534928587E26}"/>
              </a:ext>
            </a:extLst>
          </p:cNvPr>
          <p:cNvPicPr>
            <a:picLocks noChangeAspect="1"/>
          </p:cNvPicPr>
          <p:nvPr/>
        </p:nvPicPr>
        <p:blipFill>
          <a:blip r:embed="rId3"/>
          <a:stretch>
            <a:fillRect/>
          </a:stretch>
        </p:blipFill>
        <p:spPr>
          <a:xfrm>
            <a:off x="96000" y="2913676"/>
            <a:ext cx="12000000" cy="3062663"/>
          </a:xfrm>
          <a:prstGeom prst="rect">
            <a:avLst/>
          </a:prstGeom>
        </p:spPr>
      </p:pic>
    </p:spTree>
    <p:extLst>
      <p:ext uri="{BB962C8B-B14F-4D97-AF65-F5344CB8AC3E}">
        <p14:creationId xmlns:p14="http://schemas.microsoft.com/office/powerpoint/2010/main" val="240927429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ED64-0154-E7CF-AD90-BC1CDEBDC39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B3255E0-2C65-1509-E55B-6502EED44C4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6666902-C91A-C567-0E69-7853002273D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B727F04-1A8C-593B-9F9B-995EB2818B0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6DCED2A-FB42-5AB8-EC60-1270BB743AC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8670831-1130-0A65-0431-B951C8CCC2B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8359C4B1-96F6-F50F-2045-1F810C42D66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EC46B23A-F59F-AB67-B098-02B98701D578}"/>
              </a:ext>
            </a:extLst>
          </p:cNvPr>
          <p:cNvSpPr txBox="1"/>
          <p:nvPr/>
        </p:nvSpPr>
        <p:spPr>
          <a:xfrm>
            <a:off x="171076" y="786874"/>
            <a:ext cx="4572000" cy="461665"/>
          </a:xfrm>
          <a:prstGeom prst="rect">
            <a:avLst/>
          </a:prstGeom>
          <a:noFill/>
        </p:spPr>
        <p:txBody>
          <a:bodyPr wrap="square" rtlCol="0" anchor="t">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Adaptation between dissimilar domains </a:t>
            </a:r>
            <a:r>
              <a:rPr lang="en-US" altLang="zh-CN" sz="2400" b="1" dirty="0">
                <a:solidFill>
                  <a:srgbClr val="0174AB"/>
                </a:solidFill>
                <a:latin typeface="Times New Roman" panose="02020603050405020304" pitchFamily="18" charset="0"/>
                <a:cs typeface="Times New Roman" panose="02020603050405020304" pitchFamily="18" charset="0"/>
              </a:rPr>
              <a:t> </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9DE79E-7F1A-092D-0D9E-237D9775BCAD}"/>
              </a:ext>
            </a:extLst>
          </p:cNvPr>
          <p:cNvPicPr>
            <a:picLocks noChangeAspect="1"/>
          </p:cNvPicPr>
          <p:nvPr/>
        </p:nvPicPr>
        <p:blipFill>
          <a:blip r:embed="rId5"/>
          <a:stretch>
            <a:fillRect/>
          </a:stretch>
        </p:blipFill>
        <p:spPr>
          <a:xfrm>
            <a:off x="3242864" y="1728550"/>
            <a:ext cx="5706271" cy="3400900"/>
          </a:xfrm>
          <a:prstGeom prst="rect">
            <a:avLst/>
          </a:prstGeom>
        </p:spPr>
      </p:pic>
    </p:spTree>
    <p:extLst>
      <p:ext uri="{BB962C8B-B14F-4D97-AF65-F5344CB8AC3E}">
        <p14:creationId xmlns:p14="http://schemas.microsoft.com/office/powerpoint/2010/main" val="209271517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66CD8-4738-3314-8A93-B6BAE99DD60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0B89594-79D2-FE41-55FB-474AFB1BEEC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8B83A99-A178-5D20-E9B4-6F1E5F9FFF07}"/>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FD6DB3F-FC69-CED4-8D25-53EB14C746D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B12664-C740-C564-CEEF-5DB48C6592A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2460CA7-9DD7-0A4C-13E9-C455C1BE57B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4A24ADF-251A-0A2C-A194-F6BEA9B1424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6B90BDD-38C0-D73E-7193-1E3FB987B79A}"/>
              </a:ext>
            </a:extLst>
          </p:cNvPr>
          <p:cNvSpPr txBox="1"/>
          <p:nvPr/>
        </p:nvSpPr>
        <p:spPr>
          <a:xfrm>
            <a:off x="171076" y="786874"/>
            <a:ext cx="4572000" cy="461665"/>
          </a:xfrm>
          <a:prstGeom prst="rect">
            <a:avLst/>
          </a:prstGeom>
          <a:noFill/>
        </p:spPr>
        <p:txBody>
          <a:bodyPr wrap="square" rtlCol="0" anchor="t">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Adaptation between dissimilar domains </a:t>
            </a:r>
            <a:r>
              <a:rPr lang="en-US" altLang="zh-CN" sz="2400" b="1" dirty="0">
                <a:solidFill>
                  <a:srgbClr val="0174AB"/>
                </a:solidFill>
                <a:latin typeface="Times New Roman" panose="02020603050405020304" pitchFamily="18" charset="0"/>
                <a:cs typeface="Times New Roman" panose="02020603050405020304" pitchFamily="18" charset="0"/>
              </a:rPr>
              <a:t> </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BECB4B7-918F-1C3A-36E9-94827577AB16}"/>
              </a:ext>
            </a:extLst>
          </p:cNvPr>
          <p:cNvPicPr>
            <a:picLocks noChangeAspect="1"/>
          </p:cNvPicPr>
          <p:nvPr/>
        </p:nvPicPr>
        <p:blipFill>
          <a:blip r:embed="rId5"/>
          <a:stretch>
            <a:fillRect/>
          </a:stretch>
        </p:blipFill>
        <p:spPr>
          <a:xfrm>
            <a:off x="3114259" y="2023866"/>
            <a:ext cx="5963482" cy="2810267"/>
          </a:xfrm>
          <a:prstGeom prst="rect">
            <a:avLst/>
          </a:prstGeom>
        </p:spPr>
      </p:pic>
    </p:spTree>
    <p:extLst>
      <p:ext uri="{BB962C8B-B14F-4D97-AF65-F5344CB8AC3E}">
        <p14:creationId xmlns:p14="http://schemas.microsoft.com/office/powerpoint/2010/main" val="172889217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F3328-703B-6720-5FF7-F551F8EECA9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1017E60-DA44-E7C8-CEE9-D75B3FD4162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C760B3A-AAF5-7E06-5303-56A867139C7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3BBE769-AEB7-E119-1E40-35764C976C1E}"/>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32A91F9-2CFE-1118-D020-73C5D1D3A41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4DBD5FC-A7DB-CBD0-5A3B-07A49FB34B9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7F00F62-CDB3-587B-17D0-49112010530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5A00266A-40F9-C8A5-1D73-9050B5109CDC}"/>
              </a:ext>
            </a:extLst>
          </p:cNvPr>
          <p:cNvSpPr txBox="1"/>
          <p:nvPr/>
        </p:nvSpPr>
        <p:spPr>
          <a:xfrm>
            <a:off x="171076" y="786874"/>
            <a:ext cx="4572000" cy="461665"/>
          </a:xfrm>
          <a:prstGeom prst="rect">
            <a:avLst/>
          </a:prstGeom>
          <a:noFill/>
        </p:spPr>
        <p:txBody>
          <a:bodyPr wrap="square" rtlCol="0" anchor="t">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Adaptation between similar domains </a:t>
            </a:r>
            <a:r>
              <a:rPr lang="en-US" altLang="zh-CN" sz="2400" b="1" dirty="0">
                <a:solidFill>
                  <a:srgbClr val="0174AB"/>
                </a:solidFill>
                <a:latin typeface="Times New Roman" panose="02020603050405020304" pitchFamily="18" charset="0"/>
                <a:cs typeface="Times New Roman" panose="02020603050405020304" pitchFamily="18" charset="0"/>
              </a:rPr>
              <a:t> </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4E54D8C-6189-5452-540D-54241B329DB4}"/>
              </a:ext>
            </a:extLst>
          </p:cNvPr>
          <p:cNvPicPr>
            <a:picLocks noChangeAspect="1"/>
          </p:cNvPicPr>
          <p:nvPr/>
        </p:nvPicPr>
        <p:blipFill>
          <a:blip r:embed="rId5"/>
          <a:stretch>
            <a:fillRect/>
          </a:stretch>
        </p:blipFill>
        <p:spPr>
          <a:xfrm>
            <a:off x="3057101" y="1585655"/>
            <a:ext cx="6077798" cy="3686689"/>
          </a:xfrm>
          <a:prstGeom prst="rect">
            <a:avLst/>
          </a:prstGeom>
        </p:spPr>
      </p:pic>
    </p:spTree>
    <p:extLst>
      <p:ext uri="{BB962C8B-B14F-4D97-AF65-F5344CB8AC3E}">
        <p14:creationId xmlns:p14="http://schemas.microsoft.com/office/powerpoint/2010/main" val="78824223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BB4F-31F2-5E37-4B64-B2F440B33EB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658BA45-198F-EB3A-214B-D9CFD25E81E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E47B013-B154-0490-AF62-63E2B1586AF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05C7085-C387-6DDF-0D44-E26EC1AF6A2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91DD2B6-3158-A5D8-68C6-142D0281E6F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6917324-4F09-5BEF-A62B-CDA18534A43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7FD1F93-4B32-6AD9-FCFF-58A77114EE3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9CED0A20-F293-6FF6-0AC0-EDFA253DA397}"/>
              </a:ext>
            </a:extLst>
          </p:cNvPr>
          <p:cNvSpPr txBox="1"/>
          <p:nvPr/>
        </p:nvSpPr>
        <p:spPr>
          <a:xfrm>
            <a:off x="171076" y="786874"/>
            <a:ext cx="6077798" cy="461665"/>
          </a:xfrm>
          <a:prstGeom prst="rect">
            <a:avLst/>
          </a:prstGeom>
          <a:noFill/>
        </p:spPr>
        <p:txBody>
          <a:bodyPr wrap="square" rtlCol="0" anchor="t">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Adaptation </a:t>
            </a:r>
            <a:r>
              <a:rPr lang="en-US" altLang="zh-CN" sz="2000" b="1" dirty="0">
                <a:solidFill>
                  <a:srgbClr val="000000"/>
                </a:solidFill>
                <a:latin typeface="Times New Roman" panose="02020603050405020304" pitchFamily="18" charset="0"/>
                <a:cs typeface="Times New Roman" panose="02020603050405020304" pitchFamily="18" charset="0"/>
              </a:rPr>
              <a:t>from synthetic to real images</a:t>
            </a:r>
            <a:r>
              <a:rPr lang="en-US" altLang="zh-CN" sz="2400" b="1" dirty="0">
                <a:solidFill>
                  <a:srgbClr val="0174AB"/>
                </a:solidFill>
                <a:latin typeface="Times New Roman" panose="02020603050405020304" pitchFamily="18" charset="0"/>
                <a:cs typeface="Times New Roman" panose="02020603050405020304" pitchFamily="18" charset="0"/>
              </a:rPr>
              <a:t> </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A427E07-3F9D-87C9-14BC-C610DDD060ED}"/>
              </a:ext>
            </a:extLst>
          </p:cNvPr>
          <p:cNvPicPr>
            <a:picLocks noChangeAspect="1"/>
          </p:cNvPicPr>
          <p:nvPr/>
        </p:nvPicPr>
        <p:blipFill>
          <a:blip r:embed="rId5"/>
          <a:stretch>
            <a:fillRect/>
          </a:stretch>
        </p:blipFill>
        <p:spPr>
          <a:xfrm>
            <a:off x="4080000" y="1340173"/>
            <a:ext cx="4916767" cy="5094384"/>
          </a:xfrm>
          <a:prstGeom prst="rect">
            <a:avLst/>
          </a:prstGeom>
        </p:spPr>
      </p:pic>
    </p:spTree>
    <p:extLst>
      <p:ext uri="{BB962C8B-B14F-4D97-AF65-F5344CB8AC3E}">
        <p14:creationId xmlns:p14="http://schemas.microsoft.com/office/powerpoint/2010/main" val="162266569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4C510-DBEF-027B-2B64-E8788607DE0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50CE931-F600-14C8-FDB2-D88693E6677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AA491D4-8965-9C5E-4414-9B3EE1E91421}"/>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0190530-5F44-8443-2CAA-A67CDE4D3D4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05DB855-2760-2D40-F3C3-17410591CE2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B988C321-6029-AE96-0FC8-A8BA9BB44E4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64D67F9-6FDF-91CD-2175-6BF30C4E3EE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sp>
        <p:nvSpPr>
          <p:cNvPr id="2" name="文本框 1">
            <a:extLst>
              <a:ext uri="{FF2B5EF4-FFF2-40B4-BE49-F238E27FC236}">
                <a16:creationId xmlns:a16="http://schemas.microsoft.com/office/drawing/2014/main" id="{40E77BA6-70F4-CD64-9AAC-D980C773A8F0}"/>
              </a:ext>
            </a:extLst>
          </p:cNvPr>
          <p:cNvSpPr txBox="1"/>
          <p:nvPr/>
        </p:nvSpPr>
        <p:spPr>
          <a:xfrm>
            <a:off x="171076" y="786874"/>
            <a:ext cx="6077798"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Visualization</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9D176F6-E1B3-0237-8D96-13E0F4E8243D}"/>
              </a:ext>
            </a:extLst>
          </p:cNvPr>
          <p:cNvPicPr>
            <a:picLocks noChangeAspect="1"/>
          </p:cNvPicPr>
          <p:nvPr/>
        </p:nvPicPr>
        <p:blipFill>
          <a:blip r:embed="rId5"/>
          <a:stretch>
            <a:fillRect/>
          </a:stretch>
        </p:blipFill>
        <p:spPr>
          <a:xfrm>
            <a:off x="137281" y="1823813"/>
            <a:ext cx="11917438" cy="3210373"/>
          </a:xfrm>
          <a:prstGeom prst="rect">
            <a:avLst/>
          </a:prstGeom>
        </p:spPr>
      </p:pic>
    </p:spTree>
    <p:extLst>
      <p:ext uri="{BB962C8B-B14F-4D97-AF65-F5344CB8AC3E}">
        <p14:creationId xmlns:p14="http://schemas.microsoft.com/office/powerpoint/2010/main" val="306962480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09A6C-2842-A610-75BD-8191469B68E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2BDEB9E-129A-2E13-D052-82DA1D16997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98A7DFB-03EB-27CA-C4E8-F1C73F9A54A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3D94561-1B1E-F2A7-88BB-011EC298CCF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3B41D3A-3175-BE09-A156-7CAE8D4C3DB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339F655-800A-6189-961B-FCB6C7C91D5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D4809CC-4F62-0AE9-6611-CBCFD659BA5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sp>
        <p:nvSpPr>
          <p:cNvPr id="2" name="文本框 1">
            <a:extLst>
              <a:ext uri="{FF2B5EF4-FFF2-40B4-BE49-F238E27FC236}">
                <a16:creationId xmlns:a16="http://schemas.microsoft.com/office/drawing/2014/main" id="{48BA5E44-C700-7EEB-FC46-A84D6A9E9D85}"/>
              </a:ext>
            </a:extLst>
          </p:cNvPr>
          <p:cNvSpPr txBox="1"/>
          <p:nvPr/>
        </p:nvSpPr>
        <p:spPr>
          <a:xfrm>
            <a:off x="171076" y="786874"/>
            <a:ext cx="6077798"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Visualization</a:t>
            </a:r>
            <a:endParaRPr lang="zh-CN" altLang="en-US" sz="2400" b="1" dirty="0">
              <a:solidFill>
                <a:srgbClr val="0174AB"/>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4008018-1A38-26CB-9700-F98BD4BCE2E9}"/>
              </a:ext>
            </a:extLst>
          </p:cNvPr>
          <p:cNvPicPr>
            <a:picLocks noChangeAspect="1"/>
          </p:cNvPicPr>
          <p:nvPr/>
        </p:nvPicPr>
        <p:blipFill>
          <a:blip r:embed="rId5"/>
          <a:stretch>
            <a:fillRect/>
          </a:stretch>
        </p:blipFill>
        <p:spPr>
          <a:xfrm>
            <a:off x="2136000" y="981000"/>
            <a:ext cx="9006018" cy="5354305"/>
          </a:xfrm>
          <a:prstGeom prst="rect">
            <a:avLst/>
          </a:prstGeom>
        </p:spPr>
      </p:pic>
    </p:spTree>
    <p:extLst>
      <p:ext uri="{BB962C8B-B14F-4D97-AF65-F5344CB8AC3E}">
        <p14:creationId xmlns:p14="http://schemas.microsoft.com/office/powerpoint/2010/main" val="10470928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86</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912851" y="253989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99211" y="228017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4" name="文本框 13"/>
          <p:cNvSpPr txBox="1"/>
          <p:nvPr/>
        </p:nvSpPr>
        <p:spPr>
          <a:xfrm>
            <a:off x="1918318" y="2814532"/>
            <a:ext cx="8510544" cy="132343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r>
              <a:rPr lang="en-US" altLang="zh-CN" sz="2000" dirty="0">
                <a:solidFill>
                  <a:srgbClr val="000000"/>
                </a:solidFill>
                <a:latin typeface="Times New Roman" panose="02020603050405020304" pitchFamily="18" charset="0"/>
                <a:cs typeface="Times New Roman" panose="02020603050405020304" pitchFamily="18" charset="0"/>
              </a:rPr>
              <a:t>F</a:t>
            </a:r>
            <a:r>
              <a:rPr lang="en-US" altLang="zh-CN" sz="2000" dirty="0">
                <a:solidFill>
                  <a:srgbClr val="000000"/>
                </a:solidFill>
                <a:effectLst/>
                <a:latin typeface="Times New Roman" panose="02020603050405020304" pitchFamily="18" charset="0"/>
                <a:cs typeface="Times New Roman" panose="02020603050405020304" pitchFamily="18" charset="0"/>
              </a:rPr>
              <a:t>ocuses the adversarial alignment loss on images that are globally similar and puts less emphasis on aligning images that are globally dissimilar. </a:t>
            </a:r>
          </a:p>
          <a:p>
            <a:endParaRPr lang="en-US" altLang="zh-CN" sz="2000" dirty="0">
              <a:solidFill>
                <a:srgbClr val="000000"/>
              </a:solidFill>
              <a:effectLst/>
              <a:latin typeface="Times New Roman" panose="02020603050405020304" pitchFamily="18" charset="0"/>
              <a:cs typeface="Times New Roman" panose="02020603050405020304" pitchFamily="18" charset="0"/>
            </a:endParaRPr>
          </a:p>
          <a:p>
            <a:r>
              <a:rPr lang="en-US" altLang="zh-CN" sz="2000" dirty="0">
                <a:solidFill>
                  <a:srgbClr val="000000"/>
                </a:solidFill>
                <a:latin typeface="Times New Roman" panose="02020603050405020304" pitchFamily="18" charset="0"/>
                <a:cs typeface="Times New Roman" panose="02020603050405020304" pitchFamily="18" charset="0"/>
              </a:rPr>
              <a:t>Strong domain alignment to only look at local receptive fields of the feature map.</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8D41F-2286-A04A-38BD-D1A3B987A01A}"/>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EE81E117-D2E8-BD24-51B2-0186385255E0}"/>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1AAE9CB7-5B16-98D7-CD8C-3FAB933A5C3F}"/>
              </a:ext>
            </a:extLst>
          </p:cNvPr>
          <p:cNvSpPr/>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AutoDIAL</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Automatic </a:t>
            </a:r>
            <a:r>
              <a:rPr lang="en-US" altLang="zh-CN" sz="1600" b="1" dirty="0" err="1">
                <a:solidFill>
                  <a:schemeClr val="bg1"/>
                </a:solidFill>
                <a:latin typeface="Arial" panose="020B0604020202020204" pitchFamily="34" charset="0"/>
                <a:ea typeface="微软雅黑" panose="020B0503020204020204" charset="-122"/>
                <a:cs typeface="Arial" panose="020B0604020202020204" pitchFamily="34" charset="0"/>
              </a:rPr>
              <a:t>DomaIn</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Alignment Layers</a:t>
            </a:r>
          </a:p>
        </p:txBody>
      </p:sp>
      <p:sp>
        <p:nvSpPr>
          <p:cNvPr id="5" name="圆角矩形 4">
            <a:extLst>
              <a:ext uri="{FF2B5EF4-FFF2-40B4-BE49-F238E27FC236}">
                <a16:creationId xmlns:a16="http://schemas.microsoft.com/office/drawing/2014/main" id="{0E6EC6D2-9FB7-2B7D-9E21-142C132F09A4}"/>
              </a:ext>
            </a:extLst>
          </p:cNvPr>
          <p:cNvSpPr/>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Unified Deep Supervised Domain Adaptation and Generalization </a:t>
            </a:r>
          </a:p>
        </p:txBody>
      </p:sp>
      <p:sp>
        <p:nvSpPr>
          <p:cNvPr id="6" name="圆角矩形 5">
            <a:extLst>
              <a:ext uri="{FF2B5EF4-FFF2-40B4-BE49-F238E27FC236}">
                <a16:creationId xmlns:a16="http://schemas.microsoft.com/office/drawing/2014/main" id="{CE0FA612-90C3-29D7-45B0-DD804D3F061B}"/>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Selective Cross-Domain Alignment</a:t>
            </a:r>
          </a:p>
        </p:txBody>
      </p:sp>
      <p:sp>
        <p:nvSpPr>
          <p:cNvPr id="7" name="圆角矩形 6">
            <a:extLst>
              <a:ext uri="{FF2B5EF4-FFF2-40B4-BE49-F238E27FC236}">
                <a16:creationId xmlns:a16="http://schemas.microsoft.com/office/drawing/2014/main" id="{FCB30AED-4350-FE03-0B81-D1FBC768442B}"/>
              </a:ext>
            </a:extLst>
          </p:cNvPr>
          <p:cNvSpPr/>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Strong-Weak Distribution Alignment</a:t>
            </a:r>
            <a:endParaRPr lang="zh-CN" altLang="en-US" sz="16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2409C7B8-CC1B-D79C-06E3-002532E6EE81}"/>
              </a:ext>
            </a:extLst>
          </p:cNvPr>
          <p:cNvSpPr/>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a:t>
            </a:r>
            <a:endParaRPr lang="zh-CN" altLang="en-US" sz="1600" b="1" dirty="0">
              <a:latin typeface="Arial" panose="020B0604020202020204" pitchFamily="34" charset="0"/>
              <a:cs typeface="Arial" panose="020B0604020202020204" pitchFamily="34" charset="0"/>
              <a:sym typeface="+mn-ea"/>
            </a:endParaRPr>
          </a:p>
        </p:txBody>
      </p:sp>
      <p:sp>
        <p:nvSpPr>
          <p:cNvPr id="9" name="右箭头 8">
            <a:extLst>
              <a:ext uri="{FF2B5EF4-FFF2-40B4-BE49-F238E27FC236}">
                <a16:creationId xmlns:a16="http://schemas.microsoft.com/office/drawing/2014/main" id="{642E25A4-611B-C767-DEEE-95EFBF4DA8FF}"/>
              </a:ext>
            </a:extLst>
          </p:cNvPr>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97C27A32-ED08-1802-AD31-FC5FBE6603F2}"/>
              </a:ext>
            </a:extLst>
          </p:cNvPr>
          <p:cNvSpPr txBox="1"/>
          <p:nvPr/>
        </p:nvSpPr>
        <p:spPr>
          <a:xfrm>
            <a:off x="2842192" y="3009110"/>
            <a:ext cx="1987868"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Domain</a:t>
            </a:r>
          </a:p>
          <a:p>
            <a:pPr algn="ctr"/>
            <a:r>
              <a:rPr lang="en-US" altLang="zh-CN" sz="1200" dirty="0">
                <a:latin typeface="Arial" panose="020B0604020202020204" pitchFamily="34" charset="0"/>
                <a:cs typeface="Arial" panose="020B0604020202020204" pitchFamily="34" charset="0"/>
              </a:rPr>
              <a:t>adaptation</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86DDB73-64A3-FEF8-E696-5494F8674128}"/>
              </a:ext>
            </a:extLst>
          </p:cNvPr>
          <p:cNvSpPr txBox="1"/>
          <p:nvPr/>
        </p:nvSpPr>
        <p:spPr>
          <a:xfrm>
            <a:off x="7486274" y="3087321"/>
            <a:ext cx="2104376"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Domain</a:t>
            </a:r>
          </a:p>
          <a:p>
            <a:pPr algn="ctr">
              <a:buClrTx/>
              <a:buSzTx/>
              <a:buFontTx/>
            </a:pPr>
            <a:r>
              <a:rPr lang="en-US" altLang="zh-CN" sz="1200" dirty="0">
                <a:latin typeface="Arial" panose="020B0604020202020204" pitchFamily="34" charset="0"/>
                <a:cs typeface="Arial" panose="020B0604020202020204" pitchFamily="34" charset="0"/>
              </a:rPr>
              <a:t>Generation</a:t>
            </a:r>
            <a:endParaRPr lang="zh-CN" altLang="en-US" sz="1200"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8BBD7F1C-0016-F4D6-0F0E-44D66B7CB6DA}"/>
              </a:ext>
            </a:extLst>
          </p:cNvPr>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CBE0437D-0B27-E74F-52D3-FA590667C095}"/>
              </a:ext>
            </a:extLst>
          </p:cNvPr>
          <p:cNvSpPr txBox="1"/>
          <p:nvPr/>
        </p:nvSpPr>
        <p:spPr>
          <a:xfrm>
            <a:off x="10176037" y="4517378"/>
            <a:ext cx="2104376" cy="461665"/>
          </a:xfrm>
          <a:prstGeom prst="rect">
            <a:avLst/>
          </a:prstGeom>
          <a:noFill/>
        </p:spPr>
        <p:txBody>
          <a:bodyPr wrap="square" rtlCol="0" anchor="t">
            <a:spAutoFit/>
          </a:bodyPr>
          <a:lstStyle/>
          <a:p>
            <a:pPr algn="ctr"/>
            <a:r>
              <a:rPr lang="en-US" altLang="zh-CN" sz="1200" dirty="0">
                <a:latin typeface="Arial" panose="020B0604020202020204" pitchFamily="34" charset="0"/>
                <a:cs typeface="Arial" panose="020B0604020202020204" pitchFamily="34" charset="0"/>
              </a:rPr>
              <a:t>Selective</a:t>
            </a:r>
          </a:p>
          <a:p>
            <a:pPr algn="ctr"/>
            <a:r>
              <a:rPr lang="en-US" altLang="zh-CN" sz="1200" dirty="0">
                <a:latin typeface="Arial" panose="020B0604020202020204" pitchFamily="34" charset="0"/>
                <a:cs typeface="Arial" panose="020B0604020202020204" pitchFamily="34" charset="0"/>
              </a:rPr>
              <a:t>alignment</a:t>
            </a:r>
            <a:endParaRPr lang="zh-CN" altLang="en-US" sz="12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BC8C9D16-459F-7183-7B8A-B3A4BC546245}"/>
              </a:ext>
            </a:extLst>
          </p:cNvPr>
          <p:cNvSpPr txBox="1"/>
          <p:nvPr/>
        </p:nvSpPr>
        <p:spPr>
          <a:xfrm>
            <a:off x="4737182" y="4877237"/>
            <a:ext cx="1853968" cy="461665"/>
          </a:xfrm>
          <a:prstGeom prst="rect">
            <a:avLst/>
          </a:prstGeom>
          <a:noFill/>
        </p:spPr>
        <p:txBody>
          <a:bodyPr wrap="square" rtlCol="0" anchor="t">
            <a:spAutoFit/>
          </a:bodyPr>
          <a:lstStyle/>
          <a:p>
            <a:pPr algn="ctr">
              <a:buClrTx/>
              <a:buSzTx/>
              <a:buFontTx/>
            </a:pPr>
            <a:r>
              <a:rPr lang="en-US" altLang="zh-CN" sz="1200" dirty="0">
                <a:latin typeface="Arial" panose="020B0604020202020204" pitchFamily="34" charset="0"/>
                <a:cs typeface="Arial" panose="020B0604020202020204" pitchFamily="34" charset="0"/>
              </a:rPr>
              <a:t>Different levels</a:t>
            </a:r>
          </a:p>
          <a:p>
            <a:pPr algn="ctr">
              <a:buClrTx/>
              <a:buSzTx/>
              <a:buFontTx/>
            </a:pPr>
            <a:r>
              <a:rPr lang="en-US" altLang="zh-CN" sz="1200" dirty="0">
                <a:latin typeface="Arial" panose="020B0604020202020204" pitchFamily="34" charset="0"/>
                <a:cs typeface="Arial" panose="020B0604020202020204" pitchFamily="34" charset="0"/>
              </a:rPr>
              <a:t>Of Alignment</a:t>
            </a:r>
          </a:p>
        </p:txBody>
      </p:sp>
      <p:sp>
        <p:nvSpPr>
          <p:cNvPr id="15" name="直角上箭头 14">
            <a:extLst>
              <a:ext uri="{FF2B5EF4-FFF2-40B4-BE49-F238E27FC236}">
                <a16:creationId xmlns:a16="http://schemas.microsoft.com/office/drawing/2014/main" id="{9DB80FD7-1BD3-566A-B37A-018C16645946}"/>
              </a:ext>
            </a:extLst>
          </p:cNvPr>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C563B013-AEBE-4FFC-274B-E653D9B7BB8E}"/>
              </a:ext>
            </a:extLst>
          </p:cNvPr>
          <p:cNvSpPr/>
          <p:nvPr/>
        </p:nvSpPr>
        <p:spPr>
          <a:xfrm rot="10800000">
            <a:off x="5084809" y="5349423"/>
            <a:ext cx="1158716"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67643271-D733-E7E3-9B7E-B25BC6880257}"/>
              </a:ext>
            </a:extLst>
          </p:cNvPr>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Object Detection</a:t>
            </a:r>
          </a:p>
          <a:p>
            <a:pPr algn="ctr">
              <a:lnSpc>
                <a:spcPct val="150000"/>
              </a:lnSpc>
            </a:pPr>
            <a:r>
              <a:rPr lang="en-US" altLang="zh-CN" sz="3200" dirty="0">
                <a:solidFill>
                  <a:schemeClr val="bg1"/>
                </a:solidFill>
              </a:rPr>
              <a:t>Based on Multi-source Domain Adaptation</a:t>
            </a:r>
          </a:p>
        </p:txBody>
      </p:sp>
      <p:sp>
        <p:nvSpPr>
          <p:cNvPr id="2" name="文本框 1">
            <a:extLst>
              <a:ext uri="{FF2B5EF4-FFF2-40B4-BE49-F238E27FC236}">
                <a16:creationId xmlns:a16="http://schemas.microsoft.com/office/drawing/2014/main" id="{3418A82D-A5A2-B66D-47D4-917A1612A676}"/>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7897B297-37E8-6EC0-C52F-638C94C8CA49}"/>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964E91C6-122C-8BC8-CF28-27B1C0808B27}"/>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30A25580-1A00-63EE-B81F-CF560DEDB8EE}"/>
              </a:ext>
            </a:extLst>
          </p:cNvPr>
          <p:cNvSpPr txBox="1"/>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916845C2-5905-098D-A08F-CBE0895F4C9F}"/>
              </a:ext>
            </a:extLst>
          </p:cNvPr>
          <p:cNvSpPr txBox="1"/>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818B3717-8EE9-39A7-9EE0-02236E251AC7}"/>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B5CAE98E-94F3-6FAF-D9E6-FA274C2103E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117A7FF-6905-37CF-B4E8-9DCB9AFFE5E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3D6DAD33-2169-E62E-6A6D-54EB290E9E7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sp>
        <p:nvSpPr>
          <p:cNvPr id="21" name="矩形 20">
            <a:extLst>
              <a:ext uri="{FF2B5EF4-FFF2-40B4-BE49-F238E27FC236}">
                <a16:creationId xmlns:a16="http://schemas.microsoft.com/office/drawing/2014/main" id="{B9FE66F8-E15B-4689-F9E8-E8FE7B33B438}"/>
              </a:ext>
            </a:extLst>
          </p:cNvPr>
          <p:cNvSpPr/>
          <p:nvPr/>
        </p:nvSpPr>
        <p:spPr>
          <a:xfrm>
            <a:off x="1488899" y="4407606"/>
            <a:ext cx="3536558" cy="174246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08495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Pixel and feature level based domain adaptation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for object detection in autonomous driving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Yuhu</a:t>
              </a:r>
              <a:r>
                <a:rPr lang="en-US" altLang="zh-CN" sz="1600" dirty="0">
                  <a:solidFill>
                    <a:schemeClr val="bg1"/>
                  </a:solidFill>
                  <a:latin typeface="Arial" panose="020B0604020202020204" pitchFamily="34" charset="0"/>
                  <a:cs typeface="Arial" panose="020B0604020202020204" pitchFamily="34" charset="0"/>
                </a:rPr>
                <a:t> Shan, Weng Feng Lu , Chee Meng Chew</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sp>
        <p:nvSpPr>
          <p:cNvPr id="12" name="文本框 11"/>
          <p:cNvSpPr txBox="1"/>
          <p:nvPr/>
        </p:nvSpPr>
        <p:spPr>
          <a:xfrm>
            <a:off x="351876" y="4596014"/>
            <a:ext cx="9128125" cy="36957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Neuro Computing, 2019</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660640" y="1067135"/>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Source and Target Predictors</a:t>
            </a:r>
            <a:r>
              <a:rPr lang="zh-CN" altLang="en-US" sz="2000" b="1" dirty="0">
                <a:solidFill>
                  <a:srgbClr val="0174AB"/>
                </a:solidFill>
                <a:latin typeface="Arial" panose="020B0604020202020204" pitchFamily="34" charset="0"/>
                <a:cs typeface="Arial" panose="020B0604020202020204" pitchFamily="34" charset="0"/>
              </a:rPr>
              <a:t> </a:t>
            </a:r>
          </a:p>
        </p:txBody>
      </p:sp>
      <p:cxnSp>
        <p:nvCxnSpPr>
          <p:cNvPr id="13" name="直接连接符 12"/>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8A766E91-03E7-6004-36F6-67C4573A7B5D}"/>
              </a:ext>
            </a:extLst>
          </p:cNvPr>
          <p:cNvSpPr txBox="1"/>
          <p:nvPr/>
        </p:nvSpPr>
        <p:spPr>
          <a:xfrm>
            <a:off x="660640" y="1669450"/>
            <a:ext cx="989936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limitation of </a:t>
            </a:r>
            <a:r>
              <a:rPr lang="en-US" altLang="zh-CN" sz="2000" dirty="0" err="1">
                <a:latin typeface="Times New Roman" panose="02020603050405020304" pitchFamily="18" charset="0"/>
                <a:cs typeface="Times New Roman" panose="02020603050405020304" pitchFamily="18" charset="0"/>
              </a:rPr>
              <a:t>AdaBN</a:t>
            </a:r>
            <a:r>
              <a:rPr lang="en-US" altLang="zh-CN" sz="2000" dirty="0">
                <a:latin typeface="Times New Roman" panose="02020603050405020304" pitchFamily="18" charset="0"/>
                <a:cs typeface="Times New Roman" panose="02020603050405020304" pitchFamily="18" charset="0"/>
              </a:rPr>
              <a:t> is that the target samples have no influence on the network parameters, as they are not observed during training.</a:t>
            </a:r>
            <a:endParaRPr lang="zh-CN" altLang="en-US" sz="2000" dirty="0">
              <a:latin typeface="Times New Roman" panose="02020603050405020304" pitchFamily="18" charset="0"/>
              <a:cs typeface="Times New Roman" panose="02020603050405020304" pitchFamily="18" charset="0"/>
            </a:endParaRPr>
          </a:p>
        </p:txBody>
      </p:sp>
      <p:sp>
        <p:nvSpPr>
          <p:cNvPr id="14" name="箭头: 下 13">
            <a:extLst>
              <a:ext uri="{FF2B5EF4-FFF2-40B4-BE49-F238E27FC236}">
                <a16:creationId xmlns:a16="http://schemas.microsoft.com/office/drawing/2014/main" id="{4E43F30A-6627-37FE-0CDA-93F55F481026}"/>
              </a:ext>
            </a:extLst>
          </p:cNvPr>
          <p:cNvSpPr/>
          <p:nvPr/>
        </p:nvSpPr>
        <p:spPr>
          <a:xfrm>
            <a:off x="5448000" y="2493000"/>
            <a:ext cx="288000" cy="50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0CC040D-A352-18DC-B39F-FA9870A5F160}"/>
              </a:ext>
            </a:extLst>
          </p:cNvPr>
          <p:cNvSpPr txBox="1"/>
          <p:nvPr/>
        </p:nvSpPr>
        <p:spPr>
          <a:xfrm>
            <a:off x="732640" y="3247683"/>
            <a:ext cx="10475360" cy="984885"/>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AutoDIAL</a:t>
            </a:r>
            <a:r>
              <a:rPr lang="en-US" altLang="zh-CN" sz="2000" dirty="0">
                <a:latin typeface="Times New Roman" panose="02020603050405020304" pitchFamily="18" charset="0"/>
                <a:cs typeface="Times New Roman" panose="02020603050405020304" pitchFamily="18" charset="0"/>
              </a:rPr>
              <a:t>: coupling the network parameters to both target and source samples at training time.</a:t>
            </a:r>
          </a:p>
          <a:p>
            <a:pPr marL="342900" indent="-34290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 </a:t>
            </a:r>
            <a:r>
              <a:rPr lang="en-US" altLang="zh-CN" sz="1800" dirty="0">
                <a:solidFill>
                  <a:srgbClr val="000000"/>
                </a:solidFill>
                <a:effectLst/>
                <a:latin typeface="NimbusRomNo9L-Regu"/>
                <a:ea typeface="宋体" panose="02010600030101010101" pitchFamily="2" charset="-122"/>
              </a:rPr>
              <a:t>introduce a prior distribu</a:t>
            </a:r>
            <a:r>
              <a:rPr lang="en-US" altLang="zh-CN" sz="1800" dirty="0">
                <a:solidFill>
                  <a:srgbClr val="000000"/>
                </a:solidFill>
                <a:effectLst/>
                <a:latin typeface="NimbusRomNo9L-Regu"/>
              </a:rPr>
              <a:t>tion for the network parameters based on the target samples</a:t>
            </a:r>
          </a:p>
          <a:p>
            <a:pPr marL="342900" indent="-342900">
              <a:buFont typeface="Arial" panose="020B0604020202020204" pitchFamily="34" charset="0"/>
              <a:buChar char="•"/>
            </a:pPr>
            <a:r>
              <a:rPr lang="en-US" altLang="zh-CN" dirty="0">
                <a:solidFill>
                  <a:srgbClr val="000000"/>
                </a:solidFill>
                <a:latin typeface="NimbusRomNo9L-Regu"/>
                <a:cs typeface="Times New Roman" panose="02020603050405020304" pitchFamily="18" charset="0"/>
              </a:rPr>
              <a:t> introduce a parametrized, cross-domain bias to the input distribution of each domain-specific DA-layer.</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91</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92</a:t>
            </a:fld>
            <a:endParaRPr lang="zh-HK" altLang="en-US" sz="1600" dirty="0">
              <a:solidFill>
                <a:schemeClr val="bg1"/>
              </a:solidFill>
            </a:endParaRPr>
          </a:p>
        </p:txBody>
      </p:sp>
      <p:sp>
        <p:nvSpPr>
          <p:cNvPr id="4" name="文本框 3"/>
          <p:cNvSpPr txBox="1"/>
          <p:nvPr/>
        </p:nvSpPr>
        <p:spPr>
          <a:xfrm>
            <a:off x="840000" y="1456300"/>
            <a:ext cx="10224000" cy="1229632"/>
          </a:xfrm>
          <a:prstGeom prst="rect">
            <a:avLst/>
          </a:prstGeom>
          <a:noFill/>
          <a:ln>
            <a:solidFill>
              <a:srgbClr val="0174AB"/>
            </a:solidFill>
          </a:ln>
        </p:spPr>
        <p:txBody>
          <a:bodyPr wrap="square" rtlCol="0">
            <a:spAutoFit/>
          </a:bodyPr>
          <a:lstStyle/>
          <a:p>
            <a:pPr>
              <a:lnSpc>
                <a:spcPct val="200000"/>
              </a:lnSpc>
            </a:pP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Annotating large-scale datasets to train modern convolutional neural networks is prohibitively expensive and time-consuming for many real tasks.</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a:extLst>
              <a:ext uri="{FF2B5EF4-FFF2-40B4-BE49-F238E27FC236}">
                <a16:creationId xmlns:a16="http://schemas.microsoft.com/office/drawing/2014/main" id="{EC01A2AF-3809-F8F4-3A89-A6D2484F79CD}"/>
              </a:ext>
            </a:extLst>
          </p:cNvPr>
          <p:cNvSpPr txBox="1"/>
          <p:nvPr/>
        </p:nvSpPr>
        <p:spPr>
          <a:xfrm>
            <a:off x="840000" y="3420600"/>
            <a:ext cx="10224000" cy="1845185"/>
          </a:xfrm>
          <a:prstGeom prst="rect">
            <a:avLst/>
          </a:prstGeom>
          <a:noFill/>
          <a:ln>
            <a:solidFill>
              <a:srgbClr val="0174AB"/>
            </a:solidFill>
          </a:ln>
        </p:spPr>
        <p:txBody>
          <a:bodyPr wrap="square" rtlCol="0">
            <a:spAutoFit/>
          </a:bodyPr>
          <a:lstStyle/>
          <a:p>
            <a:pPr algn="just">
              <a:lnSpc>
                <a:spcPct val="200000"/>
              </a:lnSpc>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Train the model on labeled synthetic datasets and apply it in real scenes. </a:t>
            </a:r>
          </a:p>
          <a:p>
            <a:pPr algn="just">
              <a:lnSpc>
                <a:spcPct val="200000"/>
              </a:lnSpc>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However, this straightforward method often fails to generalize </a:t>
            </a:r>
          </a:p>
          <a:p>
            <a:pPr algn="just">
              <a:lnSpc>
                <a:spcPct val="200000"/>
              </a:lnSpc>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well mainly due to the domain bias between the synthetic and real datasets.</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93</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94</a:t>
            </a:fld>
            <a:endParaRPr lang="zh-HK" altLang="en-US" sz="1600" dirty="0">
              <a:solidFill>
                <a:schemeClr val="bg1"/>
              </a:solidFill>
            </a:endParaRPr>
          </a:p>
        </p:txBody>
      </p:sp>
      <p:pic>
        <p:nvPicPr>
          <p:cNvPr id="4" name="图片 3">
            <a:extLst>
              <a:ext uri="{FF2B5EF4-FFF2-40B4-BE49-F238E27FC236}">
                <a16:creationId xmlns:a16="http://schemas.microsoft.com/office/drawing/2014/main" id="{8ADA0AA9-3B20-ADB5-A794-DC3FC9F40E35}"/>
              </a:ext>
            </a:extLst>
          </p:cNvPr>
          <p:cNvPicPr>
            <a:picLocks noChangeAspect="1"/>
          </p:cNvPicPr>
          <p:nvPr/>
        </p:nvPicPr>
        <p:blipFill>
          <a:blip r:embed="rId3"/>
          <a:stretch>
            <a:fillRect/>
          </a:stretch>
        </p:blipFill>
        <p:spPr>
          <a:xfrm>
            <a:off x="898921" y="736980"/>
            <a:ext cx="10611797" cy="5792273"/>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AD223-E3A3-3D10-C0F3-C59D80AED5B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C427412-2958-36AF-C6D3-ED0D06FF8798}"/>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C037CC40-46C5-35E7-3EF7-CC378C8806F5}"/>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73A06DBF-DCEB-159B-4E31-01FEFA4EAE29}"/>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90DA1966-D15C-0CFE-9581-DE70417E3510}"/>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21351B5C-59AB-C4EB-F2DB-BE0D01BBD1D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9F74C7F-F533-2506-6C1F-0214E847435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B77A8E6F-6675-1CAB-FF80-9640D2A3B96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5D712924-C7BA-25AE-0388-A0D495FC91E5}"/>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Pixel-level based domain adaptation</a:t>
            </a:r>
            <a:endParaRPr lang="zh-CN" altLang="en-US" sz="5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1C4115-8EEE-5431-D162-0466BD2DD8DB}"/>
                  </a:ext>
                </a:extLst>
              </p:cNvPr>
              <p:cNvSpPr txBox="1"/>
              <p:nvPr/>
            </p:nvSpPr>
            <p:spPr>
              <a:xfrm>
                <a:off x="840000" y="1701000"/>
                <a:ext cx="10368000"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The whole objectives of generator </a:t>
                </a:r>
                <a14:m>
                  <m:oMath xmlns:m="http://schemas.openxmlformats.org/officeDocument/2006/math">
                    <m:sSub>
                      <m:sSubPr>
                        <m:ctrlPr>
                          <a:rPr lang="en-US" altLang="zh-CN" sz="2000" i="1" smtClean="0">
                            <a:solidFill>
                              <a:srgbClr val="000000"/>
                            </a:solidFill>
                            <a:latin typeface="Cambria Math" panose="02040503050406030204" pitchFamily="18" charset="0"/>
                            <a:cs typeface="Times New Roman" panose="02020603050405020304" pitchFamily="18" charset="0"/>
                          </a:rPr>
                        </m:ctrlPr>
                      </m:sSubPr>
                      <m:e>
                        <m:r>
                          <a:rPr lang="en-US" altLang="zh-CN" sz="2000" b="0" i="1" smtClean="0">
                            <a:solidFill>
                              <a:srgbClr val="000000"/>
                            </a:solidFill>
                            <a:latin typeface="Cambria Math" panose="02040503050406030204" pitchFamily="18" charset="0"/>
                            <a:cs typeface="Times New Roman" panose="02020603050405020304" pitchFamily="18" charset="0"/>
                          </a:rPr>
                          <m:t>𝐺</m:t>
                        </m:r>
                      </m:e>
                      <m:sub>
                        <m:r>
                          <a:rPr lang="en-US" altLang="zh-CN" sz="2000" b="0" i="1" smtClean="0">
                            <a:solidFill>
                              <a:srgbClr val="000000"/>
                            </a:solidFill>
                            <a:latin typeface="Cambria Math" panose="02040503050406030204" pitchFamily="18" charset="0"/>
                            <a:cs typeface="Times New Roman" panose="02020603050405020304" pitchFamily="18" charset="0"/>
                          </a:rPr>
                          <m:t>𝑠</m:t>
                        </m:r>
                        <m:r>
                          <a:rPr lang="en-US" altLang="zh-CN" sz="2000" b="0" i="1" smtClean="0">
                            <a:solidFill>
                              <a:srgbClr val="000000"/>
                            </a:solidFill>
                            <a:latin typeface="Cambria Math" panose="02040503050406030204" pitchFamily="18" charset="0"/>
                            <a:cs typeface="Times New Roman" panose="02020603050405020304" pitchFamily="18" charset="0"/>
                          </a:rPr>
                          <m:t>−</m:t>
                        </m:r>
                        <m:r>
                          <a:rPr lang="en-US" altLang="zh-CN" sz="2000" b="0" i="1" smtClean="0">
                            <a:solidFill>
                              <a:srgbClr val="000000"/>
                            </a:solidFill>
                            <a:latin typeface="Cambria Math" panose="02040503050406030204" pitchFamily="18" charset="0"/>
                            <a:cs typeface="Times New Roman" panose="02020603050405020304" pitchFamily="18" charset="0"/>
                          </a:rPr>
                          <m:t>𝑡</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and discriminator </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anose="02020603050405020304" pitchFamily="18" charset="0"/>
                          </a:rPr>
                        </m:ctrlPr>
                      </m:sSubPr>
                      <m:e>
                        <m:r>
                          <a:rPr lang="en-US" altLang="zh-CN" sz="2000" b="0" i="1" smtClean="0">
                            <a:solidFill>
                              <a:srgbClr val="000000"/>
                            </a:solidFill>
                            <a:latin typeface="Cambria Math" panose="02040503050406030204" pitchFamily="18" charset="0"/>
                            <a:cs typeface="Times New Roman" panose="02020603050405020304" pitchFamily="18" charset="0"/>
                          </a:rPr>
                          <m:t>𝐷</m:t>
                        </m:r>
                      </m:e>
                      <m:sub>
                        <m:r>
                          <a:rPr lang="en-US" altLang="zh-CN" sz="2000" i="1">
                            <a:solidFill>
                              <a:srgbClr val="000000"/>
                            </a:solidFill>
                            <a:latin typeface="Cambria Math" panose="02040503050406030204" pitchFamily="18" charset="0"/>
                            <a:cs typeface="Times New Roman" panose="02020603050405020304" pitchFamily="18" charset="0"/>
                          </a:rPr>
                          <m:t>𝑡</m:t>
                        </m:r>
                      </m:sub>
                    </m:sSub>
                    <m:r>
                      <a:rPr lang="en-US" altLang="zh-CN" sz="2000" i="1">
                        <a:solidFill>
                          <a:srgbClr val="000000"/>
                        </a:solidFill>
                        <a:latin typeface="Cambria Math" panose="02040503050406030204" pitchFamily="18" charset="0"/>
                        <a:cs typeface="Times New Roman" panose="02020603050405020304" pitchFamily="18" charset="0"/>
                      </a:rPr>
                      <m:t> </m:t>
                    </m:r>
                  </m:oMath>
                </a14:m>
                <a:r>
                  <a:rPr lang="en-US" altLang="zh-CN" sz="2000" dirty="0">
                    <a:solidFill>
                      <a:srgbClr val="000000"/>
                    </a:solidFill>
                    <a:latin typeface="Times New Roman" panose="02020603050405020304" pitchFamily="18" charset="0"/>
                    <a:cs typeface="Times New Roman" panose="02020603050405020304" pitchFamily="18" charset="0"/>
                  </a:rPr>
                  <a:t>can be formulated as Eq. (1).</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01C4115-8EEE-5431-D162-0466BD2DD8DB}"/>
                  </a:ext>
                </a:extLst>
              </p:cNvPr>
              <p:cNvSpPr txBox="1">
                <a:spLocks noRot="1" noChangeAspect="1" noMove="1" noResize="1" noEditPoints="1" noAdjustHandles="1" noChangeArrowheads="1" noChangeShapeType="1" noTextEdit="1"/>
              </p:cNvSpPr>
              <p:nvPr/>
            </p:nvSpPr>
            <p:spPr>
              <a:xfrm>
                <a:off x="840000" y="1701000"/>
                <a:ext cx="10368000" cy="400110"/>
              </a:xfrm>
              <a:prstGeom prst="rect">
                <a:avLst/>
              </a:prstGeom>
              <a:blipFill>
                <a:blip r:embed="rId3"/>
                <a:stretch>
                  <a:fillRect l="-647" t="-7576" b="-2575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E3DA7D9-8244-83F9-9C7E-950EE1BB9851}"/>
              </a:ext>
            </a:extLst>
          </p:cNvPr>
          <p:cNvPicPr>
            <a:picLocks noChangeAspect="1"/>
          </p:cNvPicPr>
          <p:nvPr/>
        </p:nvPicPr>
        <p:blipFill>
          <a:blip r:embed="rId4"/>
          <a:stretch>
            <a:fillRect/>
          </a:stretch>
        </p:blipFill>
        <p:spPr>
          <a:xfrm>
            <a:off x="2928000" y="2186977"/>
            <a:ext cx="5601482" cy="638264"/>
          </a:xfrm>
          <a:prstGeom prst="rect">
            <a:avLst/>
          </a:prstGeom>
        </p:spPr>
      </p:pic>
      <p:sp>
        <p:nvSpPr>
          <p:cNvPr id="10" name="文本框 9">
            <a:extLst>
              <a:ext uri="{FF2B5EF4-FFF2-40B4-BE49-F238E27FC236}">
                <a16:creationId xmlns:a16="http://schemas.microsoft.com/office/drawing/2014/main" id="{6ECAE8CC-8E74-655A-F77C-74D7B7C3233E}"/>
              </a:ext>
            </a:extLst>
          </p:cNvPr>
          <p:cNvSpPr txBox="1"/>
          <p:nvPr/>
        </p:nvSpPr>
        <p:spPr>
          <a:xfrm>
            <a:off x="840000" y="2812890"/>
            <a:ext cx="7611516"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The whole cycle consistency loss is formulated in Eq. (2),</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5744B1C-1517-52E8-ABE2-677E1E743A2E}"/>
              </a:ext>
            </a:extLst>
          </p:cNvPr>
          <p:cNvPicPr>
            <a:picLocks noChangeAspect="1"/>
          </p:cNvPicPr>
          <p:nvPr/>
        </p:nvPicPr>
        <p:blipFill>
          <a:blip r:embed="rId5"/>
          <a:stretch>
            <a:fillRect/>
          </a:stretch>
        </p:blipFill>
        <p:spPr>
          <a:xfrm>
            <a:off x="2962467" y="3213000"/>
            <a:ext cx="5639587" cy="666843"/>
          </a:xfrm>
          <a:prstGeom prst="rect">
            <a:avLst/>
          </a:prstGeom>
        </p:spPr>
      </p:pic>
      <p:sp>
        <p:nvSpPr>
          <p:cNvPr id="14" name="文本框 13">
            <a:extLst>
              <a:ext uri="{FF2B5EF4-FFF2-40B4-BE49-F238E27FC236}">
                <a16:creationId xmlns:a16="http://schemas.microsoft.com/office/drawing/2014/main" id="{FD7C7BA4-0B60-2981-F720-F89DD58BFF01}"/>
              </a:ext>
            </a:extLst>
          </p:cNvPr>
          <p:cNvSpPr txBox="1"/>
          <p:nvPr/>
        </p:nvSpPr>
        <p:spPr>
          <a:xfrm>
            <a:off x="840000" y="3933000"/>
            <a:ext cx="6125632"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The full objective for </a:t>
            </a:r>
            <a:r>
              <a:rPr lang="en-US" altLang="zh-CN" sz="2000" dirty="0" err="1">
                <a:solidFill>
                  <a:srgbClr val="000000"/>
                </a:solidFill>
                <a:latin typeface="Times New Roman" panose="02020603050405020304" pitchFamily="18" charset="0"/>
                <a:cs typeface="Times New Roman" panose="02020603050405020304" pitchFamily="18" charset="0"/>
              </a:rPr>
              <a:t>CycleGAN</a:t>
            </a:r>
            <a:r>
              <a:rPr lang="en-US" altLang="zh-CN" sz="2000" dirty="0">
                <a:solidFill>
                  <a:srgbClr val="000000"/>
                </a:solidFill>
                <a:latin typeface="Times New Roman" panose="02020603050405020304" pitchFamily="18" charset="0"/>
                <a:cs typeface="Times New Roman" panose="02020603050405020304" pitchFamily="18" charset="0"/>
              </a:rPr>
              <a:t> training is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01ABFBDA-7D47-A5C9-5A80-CFAC35908456}"/>
              </a:ext>
            </a:extLst>
          </p:cNvPr>
          <p:cNvPicPr>
            <a:picLocks noChangeAspect="1"/>
          </p:cNvPicPr>
          <p:nvPr/>
        </p:nvPicPr>
        <p:blipFill>
          <a:blip r:embed="rId6"/>
          <a:stretch>
            <a:fillRect/>
          </a:stretch>
        </p:blipFill>
        <p:spPr>
          <a:xfrm>
            <a:off x="2996400" y="4363273"/>
            <a:ext cx="5515745" cy="533474"/>
          </a:xfrm>
          <a:prstGeom prst="rect">
            <a:avLst/>
          </a:prstGeom>
        </p:spPr>
      </p:pic>
      <p:sp>
        <p:nvSpPr>
          <p:cNvPr id="18" name="文本框 17">
            <a:extLst>
              <a:ext uri="{FF2B5EF4-FFF2-40B4-BE49-F238E27FC236}">
                <a16:creationId xmlns:a16="http://schemas.microsoft.com/office/drawing/2014/main" id="{2613A812-3A76-E922-A742-857FB742A7DE}"/>
              </a:ext>
            </a:extLst>
          </p:cNvPr>
          <p:cNvSpPr txBox="1"/>
          <p:nvPr/>
        </p:nvSpPr>
        <p:spPr>
          <a:xfrm>
            <a:off x="1128000" y="4960170"/>
            <a:ext cx="6125632"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with the target of solving</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1D0B089A-6C88-199A-B4B4-D6F503E3034C}"/>
              </a:ext>
            </a:extLst>
          </p:cNvPr>
          <p:cNvPicPr>
            <a:picLocks noChangeAspect="1"/>
          </p:cNvPicPr>
          <p:nvPr/>
        </p:nvPicPr>
        <p:blipFill>
          <a:blip r:embed="rId7"/>
          <a:stretch>
            <a:fillRect/>
          </a:stretch>
        </p:blipFill>
        <p:spPr>
          <a:xfrm>
            <a:off x="3010098" y="5672559"/>
            <a:ext cx="5544324" cy="342948"/>
          </a:xfrm>
          <a:prstGeom prst="rect">
            <a:avLst/>
          </a:prstGeom>
        </p:spPr>
      </p:pic>
    </p:spTree>
    <p:extLst>
      <p:ext uri="{BB962C8B-B14F-4D97-AF65-F5344CB8AC3E}">
        <p14:creationId xmlns:p14="http://schemas.microsoft.com/office/powerpoint/2010/main" val="310619282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8A0FA-0FFA-62C4-DA14-393F394823F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6332494-DC98-9FD7-F201-F3B58E1216C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6CDAA58-A1BB-4825-C0E7-26103A58FA2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D15C5098-CD5E-42C2-72F0-188819A1848D}"/>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51409B8D-70B0-B912-95DE-3D337F1C9F77}"/>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BCC04915-C32A-2059-86CF-F8FA7F0B77F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E998307-5D1A-396A-4F7B-A0002F41B6D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18384B85-ECA4-9266-8B48-7A15A5C31F1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1C658F10-7FA9-D1A0-C7FF-BE5A3247DE67}"/>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effectLst/>
                <a:latin typeface="Times New Roman" panose="02020603050405020304" pitchFamily="18" charset="0"/>
                <a:cs typeface="Times New Roman" panose="02020603050405020304" pitchFamily="18" charset="0"/>
              </a:rPr>
              <a:t>Feature-level-based domain adaptation</a:t>
            </a:r>
            <a:endParaRPr lang="zh-CN" altLang="en-US" sz="54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1999F16-259D-CC39-AA58-8FF8ED6E54D8}"/>
              </a:ext>
            </a:extLst>
          </p:cNvPr>
          <p:cNvSpPr txBox="1"/>
          <p:nvPr/>
        </p:nvSpPr>
        <p:spPr>
          <a:xfrm>
            <a:off x="840000" y="1701000"/>
            <a:ext cx="10368000"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The full objectives for Faster R-CNN training can be formulated as Eq. (5),</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845E6D4-F651-8760-BA67-3933DC044F02}"/>
              </a:ext>
            </a:extLst>
          </p:cNvPr>
          <p:cNvSpPr txBox="1"/>
          <p:nvPr/>
        </p:nvSpPr>
        <p:spPr>
          <a:xfrm>
            <a:off x="840000" y="3633037"/>
            <a:ext cx="9000000"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Loss of the domain adversarial training is shown in Eq.(6),</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75CA8F8-09B5-DD00-AE9D-580FCF46B07B}"/>
              </a:ext>
            </a:extLst>
          </p:cNvPr>
          <p:cNvSpPr txBox="1"/>
          <p:nvPr/>
        </p:nvSpPr>
        <p:spPr>
          <a:xfrm>
            <a:off x="1128000" y="4960170"/>
            <a:ext cx="6125632"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The full training objectives in Eq. (7),</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8A9D92D-4987-A060-29DA-000EF06513D1}"/>
              </a:ext>
            </a:extLst>
          </p:cNvPr>
          <p:cNvPicPr>
            <a:picLocks noChangeAspect="1"/>
          </p:cNvPicPr>
          <p:nvPr/>
        </p:nvPicPr>
        <p:blipFill>
          <a:blip r:embed="rId3"/>
          <a:stretch>
            <a:fillRect/>
          </a:stretch>
        </p:blipFill>
        <p:spPr>
          <a:xfrm>
            <a:off x="3432000" y="2164533"/>
            <a:ext cx="5553850" cy="1019317"/>
          </a:xfrm>
          <a:prstGeom prst="rect">
            <a:avLst/>
          </a:prstGeom>
        </p:spPr>
      </p:pic>
      <p:pic>
        <p:nvPicPr>
          <p:cNvPr id="7" name="图片 6">
            <a:extLst>
              <a:ext uri="{FF2B5EF4-FFF2-40B4-BE49-F238E27FC236}">
                <a16:creationId xmlns:a16="http://schemas.microsoft.com/office/drawing/2014/main" id="{8AB8DBE5-B0A8-5AEE-710C-8F9556C052F8}"/>
              </a:ext>
            </a:extLst>
          </p:cNvPr>
          <p:cNvPicPr>
            <a:picLocks noChangeAspect="1"/>
          </p:cNvPicPr>
          <p:nvPr/>
        </p:nvPicPr>
        <p:blipFill>
          <a:blip r:embed="rId4"/>
          <a:stretch>
            <a:fillRect/>
          </a:stretch>
        </p:blipFill>
        <p:spPr>
          <a:xfrm>
            <a:off x="3347653" y="4309851"/>
            <a:ext cx="5496692" cy="543001"/>
          </a:xfrm>
          <a:prstGeom prst="rect">
            <a:avLst/>
          </a:prstGeom>
        </p:spPr>
      </p:pic>
      <p:pic>
        <p:nvPicPr>
          <p:cNvPr id="11" name="图片 10">
            <a:extLst>
              <a:ext uri="{FF2B5EF4-FFF2-40B4-BE49-F238E27FC236}">
                <a16:creationId xmlns:a16="http://schemas.microsoft.com/office/drawing/2014/main" id="{11E7FC0E-CC78-7CFB-98C7-B4ED8AE66EEA}"/>
              </a:ext>
            </a:extLst>
          </p:cNvPr>
          <p:cNvPicPr>
            <a:picLocks noChangeAspect="1"/>
          </p:cNvPicPr>
          <p:nvPr/>
        </p:nvPicPr>
        <p:blipFill>
          <a:blip r:embed="rId5"/>
          <a:stretch>
            <a:fillRect/>
          </a:stretch>
        </p:blipFill>
        <p:spPr>
          <a:xfrm>
            <a:off x="3365315" y="5579822"/>
            <a:ext cx="5687219" cy="400106"/>
          </a:xfrm>
          <a:prstGeom prst="rect">
            <a:avLst/>
          </a:prstGeom>
        </p:spPr>
      </p:pic>
    </p:spTree>
    <p:extLst>
      <p:ext uri="{BB962C8B-B14F-4D97-AF65-F5344CB8AC3E}">
        <p14:creationId xmlns:p14="http://schemas.microsoft.com/office/powerpoint/2010/main" val="114034497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97</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98</a:t>
            </a:fld>
            <a:endParaRPr lang="zh-HK" altLang="en-US" sz="1600" dirty="0">
              <a:solidFill>
                <a:schemeClr val="bg1"/>
              </a:solidFill>
            </a:endParaRPr>
          </a:p>
        </p:txBody>
      </p:sp>
      <p:sp>
        <p:nvSpPr>
          <p:cNvPr id="2" name="文本框 1">
            <a:extLst>
              <a:ext uri="{FF2B5EF4-FFF2-40B4-BE49-F238E27FC236}">
                <a16:creationId xmlns:a16="http://schemas.microsoft.com/office/drawing/2014/main" id="{B7E7E479-D276-6BDF-3B0B-94A59808B63E}"/>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Synthetic to real</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205C8C-50C0-3AB8-16E7-F7C49EC995D4}"/>
              </a:ext>
            </a:extLst>
          </p:cNvPr>
          <p:cNvPicPr>
            <a:picLocks noChangeAspect="1"/>
          </p:cNvPicPr>
          <p:nvPr/>
        </p:nvPicPr>
        <p:blipFill>
          <a:blip r:embed="rId5"/>
          <a:stretch>
            <a:fillRect/>
          </a:stretch>
        </p:blipFill>
        <p:spPr>
          <a:xfrm>
            <a:off x="2136000" y="2205000"/>
            <a:ext cx="7679327" cy="2866949"/>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E794E-A105-DCCA-8302-6527E62DAEF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1AC0C68-01F1-4C73-6D3E-9BE8C64C750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DCD1165-650B-2BD9-3C68-042D98E32C9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398FD42-B34D-EA96-C1A1-3B4C5C4A675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9EA793D-8F11-0B79-40FF-0DB49EE849C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37A0763-CBF8-45B3-6FC2-3DF5D00E441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4678DBDD-8604-BDFE-8A53-905160EF8E1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99</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05A187A-9157-5337-7C1F-0A52452D4A3C}"/>
              </a:ext>
            </a:extLst>
          </p:cNvPr>
          <p:cNvSpPr txBox="1"/>
          <p:nvPr/>
        </p:nvSpPr>
        <p:spPr>
          <a:xfrm>
            <a:off x="480000" y="1125000"/>
            <a:ext cx="6125632" cy="400110"/>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Cross different weathers</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5EFDC86-BC7F-35AF-44D3-37F09232EC44}"/>
              </a:ext>
            </a:extLst>
          </p:cNvPr>
          <p:cNvPicPr>
            <a:picLocks noChangeAspect="1"/>
          </p:cNvPicPr>
          <p:nvPr/>
        </p:nvPicPr>
        <p:blipFill>
          <a:blip r:embed="rId5"/>
          <a:stretch>
            <a:fillRect/>
          </a:stretch>
        </p:blipFill>
        <p:spPr>
          <a:xfrm>
            <a:off x="1992000" y="1989000"/>
            <a:ext cx="7761992" cy="3379370"/>
          </a:xfrm>
          <a:prstGeom prst="rect">
            <a:avLst/>
          </a:prstGeom>
        </p:spPr>
      </p:pic>
    </p:spTree>
    <p:extLst>
      <p:ext uri="{BB962C8B-B14F-4D97-AF65-F5344CB8AC3E}">
        <p14:creationId xmlns:p14="http://schemas.microsoft.com/office/powerpoint/2010/main" val="386825895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11506</TotalTime>
  <Words>20432</Words>
  <Application>Microsoft Office PowerPoint</Application>
  <PresentationFormat>宽屏</PresentationFormat>
  <Paragraphs>1215</Paragraphs>
  <Slides>108</Slides>
  <Notes>108</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108</vt:i4>
      </vt:variant>
    </vt:vector>
  </HeadingPairs>
  <TitlesOfParts>
    <vt:vector size="122" baseType="lpstr">
      <vt:lpstr>CMSY10</vt:lpstr>
      <vt:lpstr>NimbusRomNo9L-Regu</vt:lpstr>
      <vt:lpstr>NimbusRomNo9L-ReguItal</vt:lpstr>
      <vt:lpstr>PMingLiU-ExtB</vt:lpstr>
      <vt:lpstr>微软雅黑</vt:lpstr>
      <vt:lpstr>Arial</vt:lpstr>
      <vt:lpstr>Calibri</vt:lpstr>
      <vt:lpstr>Calibri Light</vt:lpstr>
      <vt:lpstr>Cambria Math</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君竹 段</cp:lastModifiedBy>
  <cp:revision>1993</cp:revision>
  <dcterms:created xsi:type="dcterms:W3CDTF">2019-05-02T06:45:00Z</dcterms:created>
  <dcterms:modified xsi:type="dcterms:W3CDTF">2024-10-17T01:33:35Z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D87C3B92FDC749DEB59DD32930CFB9ED_13</vt:lpwstr>
  </property>
</Properties>
</file>